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62" r:id="rId3"/>
    <p:sldId id="265" r:id="rId4"/>
    <p:sldId id="301" r:id="rId5"/>
    <p:sldId id="286" r:id="rId6"/>
    <p:sldId id="273" r:id="rId7"/>
    <p:sldId id="302" r:id="rId8"/>
    <p:sldId id="305" r:id="rId9"/>
    <p:sldId id="306" r:id="rId10"/>
    <p:sldId id="309" r:id="rId11"/>
    <p:sldId id="310" r:id="rId12"/>
    <p:sldId id="316" r:id="rId13"/>
    <p:sldId id="317" r:id="rId14"/>
    <p:sldId id="318" r:id="rId15"/>
    <p:sldId id="314" r:id="rId16"/>
    <p:sldId id="311" r:id="rId17"/>
    <p:sldId id="312" r:id="rId18"/>
    <p:sldId id="319" r:id="rId19"/>
    <p:sldId id="313" r:id="rId20"/>
    <p:sldId id="344" r:id="rId21"/>
    <p:sldId id="323" r:id="rId22"/>
    <p:sldId id="345" r:id="rId23"/>
    <p:sldId id="320" r:id="rId24"/>
    <p:sldId id="289" r:id="rId25"/>
    <p:sldId id="287" r:id="rId26"/>
    <p:sldId id="330" r:id="rId27"/>
    <p:sldId id="333" r:id="rId28"/>
    <p:sldId id="334" r:id="rId29"/>
    <p:sldId id="335" r:id="rId30"/>
    <p:sldId id="336" r:id="rId31"/>
    <p:sldId id="298" r:id="rId32"/>
    <p:sldId id="297" r:id="rId33"/>
    <p:sldId id="274" r:id="rId34"/>
  </p:sldIdLst>
  <p:sldSz cx="9144000" cy="6858000" type="screen4x3"/>
  <p:notesSz cx="7099300" cy="10234613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622" autoAdjust="0"/>
    <p:restoredTop sz="94660"/>
  </p:normalViewPr>
  <p:slideViewPr>
    <p:cSldViewPr>
      <p:cViewPr varScale="1">
        <p:scale>
          <a:sx n="74" d="100"/>
          <a:sy n="74" d="100"/>
        </p:scale>
        <p:origin x="-111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bg bwMode="inv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de-DE" dirty="0" smtClean="0"/>
              <a:t>Titelmasterformat durch Klicken bearbeiten</a:t>
            </a:r>
            <a:endParaRPr kumimoji="0" lang="en-US" dirty="0"/>
          </a:p>
        </p:txBody>
      </p:sp>
      <p:sp>
        <p:nvSpPr>
          <p:cNvPr id="9" name="Untertitel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de-DE" dirty="0" smtClean="0"/>
              <a:t>Formatvorlage des Untertitelmasters durch Klicken bearbeiten</a:t>
            </a:r>
            <a:endParaRPr kumimoji="0" lang="en-US" dirty="0"/>
          </a:p>
        </p:txBody>
      </p:sp>
      <p:sp>
        <p:nvSpPr>
          <p:cNvPr id="28" name="Datumsplatzhalt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977449AC-1438-45AE-B4B3-44C80CE59664}" type="datetimeFigureOut">
              <a:rPr lang="de-AT" smtClean="0"/>
              <a:pPr/>
              <a:t>19.10.2011</a:t>
            </a:fld>
            <a:endParaRPr lang="de-AT"/>
          </a:p>
        </p:txBody>
      </p:sp>
      <p:sp>
        <p:nvSpPr>
          <p:cNvPr id="17" name="Fußzeilenplatzhalt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de-AT"/>
          </a:p>
        </p:txBody>
      </p:sp>
      <p:sp>
        <p:nvSpPr>
          <p:cNvPr id="10" name="Rechteck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lumMod val="75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hteck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lumMod val="40000"/>
              <a:lumOff val="6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hteck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lumMod val="40000"/>
              <a:lumOff val="6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hteck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lumMod val="60000"/>
              <a:lumOff val="4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Gerade Verbindung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lumMod val="75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Gerade Verbindung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lumMod val="5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Gerade Verbindung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Gerade Verbindung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Gerade Verbindung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30" name="Rechteck 29"/>
          <p:cNvSpPr/>
          <p:nvPr userDrawn="1"/>
        </p:nvSpPr>
        <p:spPr>
          <a:xfrm>
            <a:off x="2286000" y="3105835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de-AT" sz="1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/>
            </a:r>
            <a:br>
              <a:rPr lang="de-AT" sz="1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endParaRPr lang="de-AT" dirty="0"/>
          </a:p>
        </p:txBody>
      </p:sp>
      <p:sp>
        <p:nvSpPr>
          <p:cNvPr id="31" name="Rechteck 30"/>
          <p:cNvSpPr/>
          <p:nvPr userDrawn="1"/>
        </p:nvSpPr>
        <p:spPr>
          <a:xfrm>
            <a:off x="2286000" y="3105835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de-AT" sz="1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/>
            </a:r>
            <a:br>
              <a:rPr lang="de-AT" sz="1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endParaRPr lang="de-AT" dirty="0"/>
          </a:p>
        </p:txBody>
      </p:sp>
      <p:sp>
        <p:nvSpPr>
          <p:cNvPr id="33" name="Ellipse 32"/>
          <p:cNvSpPr/>
          <p:nvPr userDrawn="1"/>
        </p:nvSpPr>
        <p:spPr>
          <a:xfrm>
            <a:off x="1905000" y="4495800"/>
            <a:ext cx="365760" cy="365760"/>
          </a:xfrm>
          <a:prstGeom prst="ellipse">
            <a:avLst/>
          </a:prstGeom>
          <a:solidFill>
            <a:schemeClr val="accent1">
              <a:lumMod val="50000"/>
            </a:schemeClr>
          </a:solidFill>
          <a:ln w="28575" cap="rnd" cmpd="sng" algn="ctr">
            <a:solidFill>
              <a:schemeClr val="accent1">
                <a:lumMod val="5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4" name="Ellipse 33"/>
          <p:cNvSpPr/>
          <p:nvPr userDrawn="1"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solidFill>
            <a:schemeClr val="accent1">
              <a:lumMod val="50000"/>
            </a:schemeClr>
          </a:solidFill>
          <a:ln w="28575" cap="rnd" cmpd="sng" algn="ctr">
            <a:solidFill>
              <a:schemeClr val="accent1">
                <a:lumMod val="5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5" name="Ellipse 34"/>
          <p:cNvSpPr/>
          <p:nvPr userDrawn="1"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solidFill>
            <a:schemeClr val="accent1">
              <a:lumMod val="50000"/>
            </a:schemeClr>
          </a:solidFill>
          <a:ln w="12700" cap="rnd" cmpd="sng" algn="ctr">
            <a:solidFill>
              <a:schemeClr val="accent1">
                <a:lumMod val="5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Ellipse 35"/>
          <p:cNvSpPr/>
          <p:nvPr userDrawn="1"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solidFill>
            <a:schemeClr val="accent1">
              <a:lumMod val="50000"/>
            </a:schemeClr>
          </a:solidFill>
          <a:ln w="12700" cap="rnd" cmpd="sng" algn="ctr">
            <a:solidFill>
              <a:schemeClr val="accent1">
                <a:lumMod val="5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Ellipse 36"/>
          <p:cNvSpPr/>
          <p:nvPr userDrawn="1"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>
              <a:lumMod val="50000"/>
            </a:schemeClr>
          </a:solidFill>
          <a:ln w="38100" cap="rnd" cmpd="sng" algn="ctr">
            <a:solidFill>
              <a:schemeClr val="accent1">
                <a:lumMod val="5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cut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erade Verbindung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Ellipse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de-DE" smtClean="0"/>
              <a:t>Bild durch Klicken auf Symbol hinzufügen</a:t>
            </a:r>
            <a:endParaRPr kumimoji="0" lang="en-US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6765799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de-DE" smtClean="0"/>
              <a:t>Textmasterformate durch Klicken bearbeiten</a:t>
            </a:r>
          </a:p>
        </p:txBody>
      </p:sp>
      <p:sp>
        <p:nvSpPr>
          <p:cNvPr id="10" name="Gerade Verbindung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hteck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Gerade Verbindung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Gerade Verbindung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Gerade Verbindung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umsplatzhalt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77449AC-1438-45AE-B4B3-44C80CE59664}" type="datetimeFigureOut">
              <a:rPr lang="de-AT" smtClean="0"/>
              <a:pPr/>
              <a:t>19.10.2011</a:t>
            </a:fld>
            <a:endParaRPr lang="de-AT"/>
          </a:p>
        </p:txBody>
      </p:sp>
      <p:sp>
        <p:nvSpPr>
          <p:cNvPr id="18" name="Foliennummernplatzhalt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F6CC1FAD-6A2B-49C4-88E8-0FBE7C86EF3E}" type="slidenum">
              <a:rPr lang="de-AT" smtClean="0"/>
              <a:pPr/>
              <a:t>‹Nr.›</a:t>
            </a:fld>
            <a:endParaRPr lang="de-AT"/>
          </a:p>
        </p:txBody>
      </p:sp>
      <p:sp>
        <p:nvSpPr>
          <p:cNvPr id="21" name="Fußzeilenplatzhalt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de-AT"/>
          </a:p>
        </p:txBody>
      </p:sp>
    </p:spTree>
  </p:cSld>
  <p:clrMapOvr>
    <a:masterClrMapping/>
  </p:clrMapOvr>
  <p:transition>
    <p:cut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449AC-1438-45AE-B4B3-44C80CE59664}" type="datetimeFigureOut">
              <a:rPr lang="de-AT" smtClean="0"/>
              <a:pPr/>
              <a:t>19.10.2011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C1FAD-6A2B-49C4-88E8-0FBE7C86EF3E}" type="slidenum">
              <a:rPr lang="de-AT" smtClean="0"/>
              <a:pPr/>
              <a:t>‹Nr.›</a:t>
            </a:fld>
            <a:endParaRPr lang="de-AT"/>
          </a:p>
        </p:txBody>
      </p:sp>
    </p:spTree>
  </p:cSld>
  <p:clrMapOvr>
    <a:masterClrMapping/>
  </p:clrMapOvr>
  <p:transition>
    <p:cut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1676400" cy="5851525"/>
          </a:xfrm>
        </p:spPr>
        <p:txBody>
          <a:bodyPr vert="eaVert"/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449AC-1438-45AE-B4B3-44C80CE59664}" type="datetimeFigureOut">
              <a:rPr lang="de-AT" smtClean="0"/>
              <a:pPr/>
              <a:t>19.10.2011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C1FAD-6A2B-49C4-88E8-0FBE7C86EF3E}" type="slidenum">
              <a:rPr lang="de-AT" smtClean="0"/>
              <a:pPr/>
              <a:t>‹Nr.›</a:t>
            </a:fld>
            <a:endParaRPr lang="de-AT"/>
          </a:p>
        </p:txBody>
      </p:sp>
    </p:spTree>
  </p:cSld>
  <p:clrMapOvr>
    <a:masterClrMapping/>
  </p:clrMapOvr>
  <p:transition>
    <p:cut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Titelfoli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de-DE" dirty="0" smtClean="0"/>
              <a:t>Titelmasterformat durch Klicken bearbeiten</a:t>
            </a:r>
            <a:endParaRPr kumimoji="0" lang="en-US" dirty="0"/>
          </a:p>
        </p:txBody>
      </p:sp>
      <p:sp>
        <p:nvSpPr>
          <p:cNvPr id="9" name="Untertitel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de-DE" dirty="0" smtClean="0"/>
              <a:t>Formatvorlage des Untertitelmasters durch Klicken bearbeiten</a:t>
            </a:r>
            <a:endParaRPr kumimoji="0" lang="en-US" dirty="0"/>
          </a:p>
        </p:txBody>
      </p:sp>
      <p:sp>
        <p:nvSpPr>
          <p:cNvPr id="28" name="Datumsplatzhalt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977449AC-1438-45AE-B4B3-44C80CE59664}" type="datetimeFigureOut">
              <a:rPr lang="de-AT" smtClean="0"/>
              <a:pPr/>
              <a:t>19.10.2011</a:t>
            </a:fld>
            <a:endParaRPr lang="de-AT"/>
          </a:p>
        </p:txBody>
      </p:sp>
      <p:sp>
        <p:nvSpPr>
          <p:cNvPr id="17" name="Fußzeilenplatzhalt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de-AT" dirty="0"/>
          </a:p>
        </p:txBody>
      </p:sp>
      <p:sp>
        <p:nvSpPr>
          <p:cNvPr id="12" name="Rechteck 11"/>
          <p:cNvSpPr/>
          <p:nvPr/>
        </p:nvSpPr>
        <p:spPr bwMode="auto">
          <a:xfrm>
            <a:off x="179512" y="0"/>
            <a:ext cx="104664" cy="6858000"/>
          </a:xfrm>
          <a:prstGeom prst="rect">
            <a:avLst/>
          </a:prstGeom>
          <a:solidFill>
            <a:schemeClr val="accent1">
              <a:lumMod val="60000"/>
              <a:lumOff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hteck 13"/>
          <p:cNvSpPr/>
          <p:nvPr/>
        </p:nvSpPr>
        <p:spPr bwMode="auto">
          <a:xfrm>
            <a:off x="395536" y="0"/>
            <a:ext cx="181872" cy="6858000"/>
          </a:xfrm>
          <a:prstGeom prst="rect">
            <a:avLst/>
          </a:prstGeom>
          <a:solidFill>
            <a:schemeClr val="accent1">
              <a:lumMod val="75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hteck 18"/>
          <p:cNvSpPr/>
          <p:nvPr/>
        </p:nvSpPr>
        <p:spPr bwMode="auto">
          <a:xfrm>
            <a:off x="611560" y="0"/>
            <a:ext cx="144016" cy="6858000"/>
          </a:xfrm>
          <a:prstGeom prst="rect">
            <a:avLst/>
          </a:prstGeom>
          <a:solidFill>
            <a:schemeClr val="accent1">
              <a:lumMod val="60000"/>
              <a:lumOff val="4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Gerade Verbindung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lumMod val="75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Gerade Verbindung 17"/>
          <p:cNvSpPr>
            <a:spLocks noChangeShapeType="1"/>
          </p:cNvSpPr>
          <p:nvPr/>
        </p:nvSpPr>
        <p:spPr bwMode="auto">
          <a:xfrm>
            <a:off x="1795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Gerade Verbindung 19"/>
          <p:cNvSpPr>
            <a:spLocks noChangeShapeType="1"/>
          </p:cNvSpPr>
          <p:nvPr/>
        </p:nvSpPr>
        <p:spPr bwMode="auto">
          <a:xfrm>
            <a:off x="1795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Gerade Verbindung 14"/>
          <p:cNvSpPr>
            <a:spLocks noChangeShapeType="1"/>
          </p:cNvSpPr>
          <p:nvPr/>
        </p:nvSpPr>
        <p:spPr bwMode="auto">
          <a:xfrm>
            <a:off x="395536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Gerade Verbindung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hteck 26"/>
          <p:cNvSpPr/>
          <p:nvPr/>
        </p:nvSpPr>
        <p:spPr bwMode="auto">
          <a:xfrm>
            <a:off x="539552" y="0"/>
            <a:ext cx="76200" cy="6858000"/>
          </a:xfrm>
          <a:prstGeom prst="rect">
            <a:avLst/>
          </a:prstGeom>
          <a:solidFill>
            <a:schemeClr val="accent1">
              <a:lumMod val="60000"/>
              <a:lumOff val="4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Ellipse 23"/>
          <p:cNvSpPr/>
          <p:nvPr/>
        </p:nvSpPr>
        <p:spPr bwMode="auto">
          <a:xfrm>
            <a:off x="467544" y="5229200"/>
            <a:ext cx="137160" cy="137160"/>
          </a:xfrm>
          <a:prstGeom prst="ellipse">
            <a:avLst/>
          </a:prstGeom>
          <a:solidFill>
            <a:schemeClr val="accent1">
              <a:lumMod val="50000"/>
            </a:schemeClr>
          </a:solidFill>
          <a:ln w="12700" cap="rnd" cmpd="sng" algn="ctr">
            <a:solidFill>
              <a:schemeClr val="accent1">
                <a:lumMod val="5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Ellipse 25"/>
          <p:cNvSpPr/>
          <p:nvPr/>
        </p:nvSpPr>
        <p:spPr bwMode="auto">
          <a:xfrm>
            <a:off x="683568" y="6309320"/>
            <a:ext cx="274320" cy="274320"/>
          </a:xfrm>
          <a:prstGeom prst="ellipse">
            <a:avLst/>
          </a:prstGeom>
          <a:solidFill>
            <a:schemeClr val="accent1">
              <a:lumMod val="50000"/>
            </a:schemeClr>
          </a:solidFill>
          <a:ln w="12700" cap="rnd" cmpd="sng" algn="ctr">
            <a:solidFill>
              <a:schemeClr val="accent1">
                <a:lumMod val="5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0" name="Rechteck 29"/>
          <p:cNvSpPr/>
          <p:nvPr userDrawn="1"/>
        </p:nvSpPr>
        <p:spPr>
          <a:xfrm>
            <a:off x="2286000" y="3105835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de-AT" sz="1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/>
            </a:r>
            <a:br>
              <a:rPr lang="de-AT" sz="1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endParaRPr lang="de-AT" dirty="0"/>
          </a:p>
        </p:txBody>
      </p:sp>
      <p:sp>
        <p:nvSpPr>
          <p:cNvPr id="31" name="Rechteck 30"/>
          <p:cNvSpPr/>
          <p:nvPr userDrawn="1"/>
        </p:nvSpPr>
        <p:spPr>
          <a:xfrm>
            <a:off x="2286000" y="3105835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de-AT" sz="1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/>
            </a:r>
            <a:br>
              <a:rPr lang="de-AT" sz="1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endParaRPr lang="de-AT" dirty="0"/>
          </a:p>
        </p:txBody>
      </p:sp>
      <p:sp>
        <p:nvSpPr>
          <p:cNvPr id="23" name="Ellipse 22"/>
          <p:cNvSpPr/>
          <p:nvPr/>
        </p:nvSpPr>
        <p:spPr bwMode="auto">
          <a:xfrm>
            <a:off x="323528" y="5589240"/>
            <a:ext cx="641424" cy="641424"/>
          </a:xfrm>
          <a:prstGeom prst="ellipse">
            <a:avLst/>
          </a:prstGeom>
          <a:solidFill>
            <a:schemeClr val="accent1">
              <a:lumMod val="50000"/>
            </a:schemeClr>
          </a:solidFill>
          <a:ln w="28575" cap="rnd" cmpd="sng" algn="ctr">
            <a:solidFill>
              <a:schemeClr val="accent1">
                <a:lumMod val="5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cut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449AC-1438-45AE-B4B3-44C80CE59664}" type="datetimeFigureOut">
              <a:rPr lang="de-AT" smtClean="0"/>
              <a:pPr/>
              <a:t>19.10.2011</a:t>
            </a:fld>
            <a:endParaRPr lang="de-AT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 dirty="0"/>
          </a:p>
        </p:txBody>
      </p:sp>
    </p:spTree>
  </p:cSld>
  <p:clrMapOvr>
    <a:masterClrMapping/>
  </p:clrMapOvr>
  <p:transition>
    <p:cut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bschnittsüberschrif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de-DE" dirty="0" smtClean="0"/>
              <a:t>Titelmasterformat durch Klicken bearbeiten</a:t>
            </a:r>
            <a:endParaRPr kumimoji="0" lang="en-US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de-DE" smtClean="0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977449AC-1438-45AE-B4B3-44C80CE59664}" type="datetimeFigureOut">
              <a:rPr lang="de-AT" smtClean="0"/>
              <a:pPr/>
              <a:t>19.10.2011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de-AT"/>
          </a:p>
        </p:txBody>
      </p:sp>
      <p:sp>
        <p:nvSpPr>
          <p:cNvPr id="9" name="Rechteck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hteck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hteck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hteck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Gerade Verbindung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Gerade Verbindung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Gerade Verbindung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Gerade Verbindung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Gerade Verbindung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hteck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Ellipse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Ellipse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lipse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llipse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lipse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Gerade Verbindung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F6CC1FAD-6A2B-49C4-88E8-0FBE7C86EF3E}" type="slidenum">
              <a:rPr lang="de-AT" smtClean="0"/>
              <a:pPr/>
              <a:t>‹Nr.›</a:t>
            </a:fld>
            <a:endParaRPr lang="de-AT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cut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449AC-1438-45AE-B4B3-44C80CE59664}" type="datetimeFigureOut">
              <a:rPr lang="de-AT" smtClean="0"/>
              <a:pPr/>
              <a:t>19.10.2011</a:t>
            </a:fld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C1FAD-6A2B-49C4-88E8-0FBE7C86EF3E}" type="slidenum">
              <a:rPr lang="de-AT" smtClean="0"/>
              <a:pPr/>
              <a:t>‹Nr.›</a:t>
            </a:fld>
            <a:endParaRPr lang="de-AT"/>
          </a:p>
        </p:txBody>
      </p:sp>
      <p:sp>
        <p:nvSpPr>
          <p:cNvPr id="9" name="Inhaltsplatzhalt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11" name="Inhaltsplatzhalt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</p:spTree>
  </p:cSld>
  <p:clrMapOvr>
    <a:masterClrMapping/>
  </p:clrMapOvr>
  <p:transition>
    <p:cut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449AC-1438-45AE-B4B3-44C80CE59664}" type="datetimeFigureOut">
              <a:rPr lang="de-AT" smtClean="0"/>
              <a:pPr/>
              <a:t>19.10.2011</a:t>
            </a:fld>
            <a:endParaRPr lang="de-AT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C1FAD-6A2B-49C4-88E8-0FBE7C86EF3E}" type="slidenum">
              <a:rPr lang="de-AT" smtClean="0"/>
              <a:pPr/>
              <a:t>‹Nr.›</a:t>
            </a:fld>
            <a:endParaRPr lang="de-AT"/>
          </a:p>
        </p:txBody>
      </p:sp>
      <p:sp>
        <p:nvSpPr>
          <p:cNvPr id="11" name="Inhaltsplatzhalt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13" name="Inhaltsplatzhalt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de-DE" smtClean="0"/>
              <a:t>Textmasterformate durch Klicken bearbeiten</a:t>
            </a:r>
          </a:p>
        </p:txBody>
      </p:sp>
      <p:sp>
        <p:nvSpPr>
          <p:cNvPr id="14" name="Textplatzhalt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de-DE" smtClean="0"/>
              <a:t>Textmasterformate durch Klicken bearbeiten</a:t>
            </a:r>
          </a:p>
        </p:txBody>
      </p:sp>
    </p:spTree>
  </p:cSld>
  <p:clrMapOvr>
    <a:masterClrMapping/>
  </p:clrMapOvr>
  <p:transition>
    <p:cut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77449AC-1438-45AE-B4B3-44C80CE59664}" type="datetimeFigureOut">
              <a:rPr lang="de-AT" smtClean="0"/>
              <a:pPr/>
              <a:t>19.10.2011</a:t>
            </a:fld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F6CC1FAD-6A2B-49C4-88E8-0FBE7C86EF3E}" type="slidenum">
              <a:rPr lang="de-AT" smtClean="0"/>
              <a:pPr/>
              <a:t>‹Nr.›</a:t>
            </a:fld>
            <a:endParaRPr lang="de-AT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de-AT"/>
          </a:p>
        </p:txBody>
      </p:sp>
    </p:spTree>
  </p:cSld>
  <p:clrMapOvr>
    <a:masterClrMapping/>
  </p:clrMapOvr>
  <p:transition>
    <p:cut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449AC-1438-45AE-B4B3-44C80CE59664}" type="datetimeFigureOut">
              <a:rPr lang="de-AT" smtClean="0"/>
              <a:pPr/>
              <a:t>19.10.2011</a:t>
            </a:fld>
            <a:endParaRPr lang="de-AT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C1FAD-6A2B-49C4-88E8-0FBE7C86EF3E}" type="slidenum">
              <a:rPr lang="de-AT" smtClean="0"/>
              <a:pPr/>
              <a:t>‹Nr.›</a:t>
            </a:fld>
            <a:endParaRPr lang="de-AT"/>
          </a:p>
        </p:txBody>
      </p:sp>
    </p:spTree>
  </p:cSld>
  <p:clrMapOvr>
    <a:masterClrMapping/>
  </p:clrMapOvr>
  <p:transition>
    <p:cut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alt mit Überschrif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erade Verbindung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 rot="5400000">
            <a:off x="3371851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de-DE" smtClean="0"/>
              <a:t>Textmasterformate durch Klicken bearbeiten</a:t>
            </a:r>
          </a:p>
        </p:txBody>
      </p:sp>
      <p:sp>
        <p:nvSpPr>
          <p:cNvPr id="8" name="Gerade Verbindung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Gerade Verbindung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Gerade Verbindung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hteck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Gerade Verbindung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Ellipse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Inhaltsplatzhalt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21" name="Datumsplatzhalt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77449AC-1438-45AE-B4B3-44C80CE59664}" type="datetimeFigureOut">
              <a:rPr lang="de-AT" smtClean="0"/>
              <a:pPr/>
              <a:t>19.10.2011</a:t>
            </a:fld>
            <a:endParaRPr lang="de-AT"/>
          </a:p>
        </p:txBody>
      </p:sp>
      <p:sp>
        <p:nvSpPr>
          <p:cNvPr id="22" name="Foliennummernplatzhalt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F6CC1FAD-6A2B-49C4-88E8-0FBE7C86EF3E}" type="slidenum">
              <a:rPr lang="de-AT" smtClean="0"/>
              <a:pPr/>
              <a:t>‹Nr.›</a:t>
            </a:fld>
            <a:endParaRPr lang="de-AT"/>
          </a:p>
        </p:txBody>
      </p:sp>
      <p:sp>
        <p:nvSpPr>
          <p:cNvPr id="23" name="Fußzeilenplatzhalt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de-AT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cut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erade Verbindung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elplatzhalt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de-DE" dirty="0" smtClean="0"/>
              <a:t>Titelmasterformat durch Klicken bearbeiten</a:t>
            </a:r>
            <a:endParaRPr kumimoji="0" lang="en-US" dirty="0"/>
          </a:p>
        </p:txBody>
      </p:sp>
      <p:sp>
        <p:nvSpPr>
          <p:cNvPr id="13" name="Textplatzhalt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de-DE" dirty="0" smtClean="0"/>
              <a:t>Textmasterformate durch Klicken bearbeiten</a:t>
            </a:r>
          </a:p>
          <a:p>
            <a:pPr lvl="1" eaLnBrk="1" latinLnBrk="0" hangingPunct="1"/>
            <a:r>
              <a:rPr kumimoji="0" lang="de-DE" dirty="0" smtClean="0"/>
              <a:t>Zweite Ebene</a:t>
            </a:r>
          </a:p>
          <a:p>
            <a:pPr lvl="2" eaLnBrk="1" latinLnBrk="0" hangingPunct="1"/>
            <a:r>
              <a:rPr kumimoji="0" lang="de-DE" dirty="0" smtClean="0"/>
              <a:t>Dritte Ebene</a:t>
            </a:r>
          </a:p>
          <a:p>
            <a:pPr lvl="3" eaLnBrk="1" latinLnBrk="0" hangingPunct="1"/>
            <a:r>
              <a:rPr kumimoji="0" lang="de-DE" dirty="0" smtClean="0"/>
              <a:t>Vierte Ebene</a:t>
            </a:r>
          </a:p>
          <a:p>
            <a:pPr lvl="4" eaLnBrk="1" latinLnBrk="0" hangingPunct="1"/>
            <a:r>
              <a:rPr kumimoji="0" lang="de-DE" dirty="0" smtClean="0"/>
              <a:t>Fünfte Ebene</a:t>
            </a:r>
            <a:endParaRPr kumimoji="0" lang="en-US" dirty="0"/>
          </a:p>
        </p:txBody>
      </p:sp>
      <p:sp>
        <p:nvSpPr>
          <p:cNvPr id="14" name="Datumsplatzhalter 13"/>
          <p:cNvSpPr>
            <a:spLocks noGrp="1"/>
          </p:cNvSpPr>
          <p:nvPr>
            <p:ph type="dt" sz="half" idx="2"/>
          </p:nvPr>
        </p:nvSpPr>
        <p:spPr>
          <a:xfrm rot="5400000">
            <a:off x="7286576" y="1074464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r>
              <a:rPr lang="de-AT" dirty="0" smtClean="0"/>
              <a:t>09.06.2011</a:t>
            </a:r>
            <a:endParaRPr lang="de-AT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3"/>
          </p:nvPr>
        </p:nvSpPr>
        <p:spPr>
          <a:xfrm rot="5400000">
            <a:off x="6503052" y="3802204"/>
            <a:ext cx="3416424" cy="509776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r>
              <a:rPr lang="de-AT" dirty="0" smtClean="0"/>
              <a:t>E-Learning im Mathematikunterricht </a:t>
            </a:r>
          </a:p>
          <a:p>
            <a:r>
              <a:rPr lang="de-AT" dirty="0" smtClean="0"/>
              <a:t>Differenzierung und </a:t>
            </a:r>
            <a:r>
              <a:rPr lang="de-AT" dirty="0" err="1" smtClean="0"/>
              <a:t>Individualisieurng</a:t>
            </a:r>
            <a:r>
              <a:rPr lang="de-AT" dirty="0" smtClean="0"/>
              <a:t> mittels E-Learning</a:t>
            </a:r>
            <a:endParaRPr lang="de-AT" dirty="0"/>
          </a:p>
        </p:txBody>
      </p:sp>
      <p:sp>
        <p:nvSpPr>
          <p:cNvPr id="7" name="Gerade Verbindung 6"/>
          <p:cNvSpPr>
            <a:spLocks noChangeShapeType="1"/>
          </p:cNvSpPr>
          <p:nvPr userDrawn="1"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Gerade Verbindung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hteck 9"/>
          <p:cNvSpPr/>
          <p:nvPr userDrawn="1"/>
        </p:nvSpPr>
        <p:spPr bwMode="auto">
          <a:xfrm>
            <a:off x="8604448" y="0"/>
            <a:ext cx="539552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Gerade Verbindung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Ellipse 11"/>
          <p:cNvSpPr/>
          <p:nvPr/>
        </p:nvSpPr>
        <p:spPr>
          <a:xfrm>
            <a:off x="8172400" y="5805264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Foliennummernplatzhalter 22"/>
          <p:cNvSpPr>
            <a:spLocks noGrp="1"/>
          </p:cNvSpPr>
          <p:nvPr>
            <p:ph type="sldNum" sz="quarter" idx="4"/>
          </p:nvPr>
        </p:nvSpPr>
        <p:spPr>
          <a:xfrm>
            <a:off x="8172400" y="5805264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F6CC1FAD-6A2B-49C4-88E8-0FBE7C86EF3E}" type="slidenum">
              <a:rPr lang="de-AT" smtClean="0"/>
              <a:pPr/>
              <a:t>‹Nr.›</a:t>
            </a:fld>
            <a:endParaRPr lang="de-AT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85" r:id="rId2"/>
    <p:sldLayoutId id="214748368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  <p:sldLayoutId id="2147483683" r:id="rId12"/>
  </p:sldLayoutIdLst>
  <p:transition>
    <p:cut/>
  </p:transition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hyperlink" Target="http://www.mathe-online.at/lernpfade/Terme_8_Schulstufe/?kapitel=1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7"/>
          <p:cNvSpPr>
            <a:spLocks noGrp="1"/>
          </p:cNvSpPr>
          <p:nvPr>
            <p:ph type="ctrTitle"/>
          </p:nvPr>
        </p:nvSpPr>
        <p:spPr>
          <a:xfrm>
            <a:off x="1331640" y="548680"/>
            <a:ext cx="7632848" cy="5976664"/>
          </a:xfrm>
        </p:spPr>
        <p:txBody>
          <a:bodyPr>
            <a:noAutofit/>
          </a:bodyPr>
          <a:lstStyle>
            <a:lvl1pPr>
              <a:defRPr b="1"/>
            </a:lvl1pPr>
          </a:lstStyle>
          <a:p>
            <a:pPr algn="r"/>
            <a:r>
              <a:rPr kumimoji="0" lang="de-DE" sz="6000" dirty="0" smtClean="0">
                <a:solidFill>
                  <a:schemeClr val="tx1"/>
                </a:solidFill>
                <a:latin typeface="Calibri" pitchFamily="34" charset="0"/>
              </a:rPr>
              <a:t/>
            </a:r>
            <a:br>
              <a:rPr kumimoji="0" lang="de-DE" sz="6000" dirty="0" smtClean="0">
                <a:solidFill>
                  <a:schemeClr val="tx1"/>
                </a:solidFill>
                <a:latin typeface="Calibri" pitchFamily="34" charset="0"/>
              </a:rPr>
            </a:br>
            <a:r>
              <a:rPr lang="de-DE" sz="6000" dirty="0" smtClean="0">
                <a:solidFill>
                  <a:schemeClr val="tx1"/>
                </a:solidFill>
                <a:latin typeface="Calibri" pitchFamily="34" charset="0"/>
              </a:rPr>
              <a:t/>
            </a:r>
            <a:br>
              <a:rPr lang="de-DE" sz="6000" dirty="0" smtClean="0">
                <a:solidFill>
                  <a:schemeClr val="tx1"/>
                </a:solidFill>
                <a:latin typeface="Calibri" pitchFamily="34" charset="0"/>
              </a:rPr>
            </a:br>
            <a:r>
              <a:rPr lang="de-DE" sz="6000" dirty="0" smtClean="0">
                <a:solidFill>
                  <a:schemeClr val="tx1"/>
                </a:solidFill>
                <a:latin typeface="Calibri" pitchFamily="34" charset="0"/>
              </a:rPr>
              <a:t/>
            </a:r>
            <a:br>
              <a:rPr lang="de-DE" sz="6000" dirty="0" smtClean="0">
                <a:solidFill>
                  <a:schemeClr val="tx1"/>
                </a:solidFill>
                <a:latin typeface="Calibri" pitchFamily="34" charset="0"/>
              </a:rPr>
            </a:br>
            <a:r>
              <a:rPr kumimoji="0" lang="de-DE" sz="6600" dirty="0" smtClean="0">
                <a:solidFill>
                  <a:schemeClr val="tx1"/>
                </a:solidFill>
                <a:latin typeface="Calibri" pitchFamily="34" charset="0"/>
              </a:rPr>
              <a:t>E-Learning im </a:t>
            </a:r>
            <a:r>
              <a:rPr kumimoji="0" lang="de-DE" sz="6600" dirty="0" err="1" smtClean="0">
                <a:solidFill>
                  <a:schemeClr val="tx1"/>
                </a:solidFill>
                <a:latin typeface="Calibri" pitchFamily="34" charset="0"/>
              </a:rPr>
              <a:t>mathematikunterricht</a:t>
            </a:r>
            <a:r>
              <a:rPr kumimoji="0" lang="de-DE" sz="6600" dirty="0" smtClean="0">
                <a:solidFill>
                  <a:schemeClr val="tx1"/>
                </a:solidFill>
                <a:latin typeface="Calibri" pitchFamily="34" charset="0"/>
              </a:rPr>
              <a:t/>
            </a:r>
            <a:br>
              <a:rPr kumimoji="0" lang="de-DE" sz="6600" dirty="0" smtClean="0">
                <a:solidFill>
                  <a:schemeClr val="tx1"/>
                </a:solidFill>
                <a:latin typeface="Calibri" pitchFamily="34" charset="0"/>
              </a:rPr>
            </a:br>
            <a:r>
              <a:rPr kumimoji="0" lang="de-DE" sz="6000" dirty="0" smtClean="0">
                <a:solidFill>
                  <a:schemeClr val="tx1"/>
                </a:solidFill>
                <a:latin typeface="Calibri" pitchFamily="34" charset="0"/>
              </a:rPr>
              <a:t/>
            </a:r>
            <a:br>
              <a:rPr kumimoji="0" lang="de-DE" sz="6000" dirty="0" smtClean="0">
                <a:solidFill>
                  <a:schemeClr val="tx1"/>
                </a:solidFill>
                <a:latin typeface="Calibri" pitchFamily="34" charset="0"/>
              </a:rPr>
            </a:br>
            <a:r>
              <a:rPr lang="de-DE" sz="4500" dirty="0" smtClean="0">
                <a:solidFill>
                  <a:schemeClr val="tx1"/>
                </a:solidFill>
                <a:latin typeface="Calibri" pitchFamily="34" charset="0"/>
              </a:rPr>
              <a:t>Differenzierung und Individualisierung </a:t>
            </a:r>
            <a:br>
              <a:rPr lang="de-DE" sz="4500" dirty="0" smtClean="0">
                <a:solidFill>
                  <a:schemeClr val="tx1"/>
                </a:solidFill>
                <a:latin typeface="Calibri" pitchFamily="34" charset="0"/>
              </a:rPr>
            </a:br>
            <a:r>
              <a:rPr lang="de-DE" sz="4500" dirty="0" smtClean="0">
                <a:solidFill>
                  <a:schemeClr val="tx1"/>
                </a:solidFill>
                <a:latin typeface="Calibri" pitchFamily="34" charset="0"/>
              </a:rPr>
              <a:t>im Mathematikunterricht </a:t>
            </a:r>
            <a:br>
              <a:rPr lang="de-DE" sz="4500" dirty="0" smtClean="0">
                <a:solidFill>
                  <a:schemeClr val="tx1"/>
                </a:solidFill>
                <a:latin typeface="Calibri" pitchFamily="34" charset="0"/>
              </a:rPr>
            </a:br>
            <a:r>
              <a:rPr lang="de-DE" sz="4500" dirty="0" smtClean="0">
                <a:solidFill>
                  <a:schemeClr val="tx1"/>
                </a:solidFill>
                <a:latin typeface="Calibri" pitchFamily="34" charset="0"/>
              </a:rPr>
              <a:t>mit E-Learning</a:t>
            </a:r>
            <a:endParaRPr kumimoji="0" lang="en-US" sz="45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7" name="Textfeld 6"/>
          <p:cNvSpPr txBox="1"/>
          <p:nvPr/>
        </p:nvSpPr>
        <p:spPr>
          <a:xfrm>
            <a:off x="395536" y="3645024"/>
            <a:ext cx="1728192" cy="8771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AT" sz="1900" b="1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</a:rPr>
              <a:t>DEFENSIO </a:t>
            </a:r>
            <a:r>
              <a:rPr lang="de-AT" sz="1600" b="1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</a:rPr>
              <a:t>Barbara Mauerhofer</a:t>
            </a:r>
            <a:endParaRPr lang="de-AT" sz="1600" b="1" dirty="0">
              <a:solidFill>
                <a:schemeClr val="bg1">
                  <a:lumMod val="95000"/>
                </a:schemeClr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hteck 8"/>
          <p:cNvSpPr/>
          <p:nvPr/>
        </p:nvSpPr>
        <p:spPr>
          <a:xfrm>
            <a:off x="1313495" y="1381752"/>
            <a:ext cx="7416824" cy="38884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de-AT" sz="3000" b="1" dirty="0" smtClean="0">
              <a:solidFill>
                <a:schemeClr val="tx1"/>
              </a:solidFill>
              <a:latin typeface="Calibri" pitchFamily="34" charset="0"/>
            </a:endParaRPr>
          </a:p>
          <a:p>
            <a:endParaRPr lang="de-AT" sz="3000" b="1" dirty="0" smtClean="0">
              <a:solidFill>
                <a:schemeClr val="tx1"/>
              </a:solidFill>
              <a:latin typeface="Calibri" pitchFamily="34" charset="0"/>
            </a:endParaRPr>
          </a:p>
          <a:p>
            <a:pPr>
              <a:lnSpc>
                <a:spcPct val="150000"/>
              </a:lnSpc>
            </a:pPr>
            <a:endParaRPr lang="de-AT" sz="3800" b="1" cap="small" dirty="0" smtClean="0">
              <a:solidFill>
                <a:schemeClr val="tx1"/>
              </a:solidFill>
              <a:latin typeface="Calibri" pitchFamily="34" charset="0"/>
            </a:endParaRPr>
          </a:p>
          <a:p>
            <a:pPr>
              <a:lnSpc>
                <a:spcPct val="150000"/>
              </a:lnSpc>
            </a:pPr>
            <a:endParaRPr lang="de-AT" sz="3800" b="1" cap="small" dirty="0" smtClean="0">
              <a:solidFill>
                <a:schemeClr val="tx1"/>
              </a:solidFill>
              <a:latin typeface="Calibri" pitchFamily="34" charset="0"/>
            </a:endParaRPr>
          </a:p>
          <a:p>
            <a:pPr>
              <a:lnSpc>
                <a:spcPct val="150000"/>
              </a:lnSpc>
            </a:pPr>
            <a:endParaRPr lang="de-AT" sz="3800" b="1" cap="small" dirty="0" smtClean="0">
              <a:solidFill>
                <a:schemeClr val="tx1"/>
              </a:solidFill>
              <a:latin typeface="Calibri" pitchFamily="34" charset="0"/>
            </a:endParaRPr>
          </a:p>
          <a:p>
            <a:pPr>
              <a:lnSpc>
                <a:spcPct val="130000"/>
              </a:lnSpc>
            </a:pPr>
            <a:endParaRPr lang="de-AT" sz="4000" b="1" cap="small" dirty="0" smtClean="0">
              <a:solidFill>
                <a:schemeClr val="tx1"/>
              </a:solidFill>
              <a:latin typeface="Calibri" pitchFamily="34" charset="0"/>
            </a:endParaRPr>
          </a:p>
          <a:p>
            <a:pPr>
              <a:lnSpc>
                <a:spcPct val="130000"/>
              </a:lnSpc>
            </a:pPr>
            <a:endParaRPr lang="de-AT" sz="4000" b="1" cap="small" dirty="0" smtClean="0">
              <a:solidFill>
                <a:schemeClr val="tx1"/>
              </a:solidFill>
              <a:latin typeface="Calibri" pitchFamily="34" charset="0"/>
            </a:endParaRPr>
          </a:p>
          <a:p>
            <a:pPr>
              <a:lnSpc>
                <a:spcPct val="130000"/>
              </a:lnSpc>
            </a:pPr>
            <a:r>
              <a:rPr lang="de-AT" sz="4000" b="1" cap="small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3 Thesen</a:t>
            </a:r>
          </a:p>
          <a:p>
            <a:pPr algn="r">
              <a:lnSpc>
                <a:spcPct val="130000"/>
              </a:lnSpc>
            </a:pPr>
            <a:r>
              <a:rPr lang="de-AT" sz="2300" cap="small" dirty="0" smtClean="0">
                <a:solidFill>
                  <a:schemeClr val="tx1"/>
                </a:solidFill>
                <a:latin typeface="Calibri" pitchFamily="34" charset="0"/>
              </a:rPr>
              <a:t>(1) Die Vermittlung erfolgt differenziert und Individualisiert </a:t>
            </a:r>
          </a:p>
          <a:p>
            <a:pPr marL="457200" indent="-457200" algn="r"/>
            <a:r>
              <a:rPr lang="de-AT" sz="3000" b="1" cap="small" dirty="0" smtClean="0">
                <a:solidFill>
                  <a:schemeClr val="tx1"/>
                </a:solidFill>
                <a:latin typeface="Calibri" pitchFamily="34" charset="0"/>
              </a:rPr>
              <a:t>Fragebogen 2</a:t>
            </a:r>
          </a:p>
          <a:p>
            <a:pPr algn="r"/>
            <a:endParaRPr lang="de-AT" sz="2500" b="1" cap="small" dirty="0" smtClean="0">
              <a:solidFill>
                <a:schemeClr val="tx1"/>
              </a:solidFill>
              <a:latin typeface="Calibri" pitchFamily="34" charset="0"/>
            </a:endParaRPr>
          </a:p>
          <a:p>
            <a:pPr algn="r"/>
            <a:r>
              <a:rPr lang="de-AT" sz="2300" cap="small" dirty="0" smtClean="0">
                <a:solidFill>
                  <a:schemeClr val="tx1"/>
                </a:solidFill>
                <a:latin typeface="Calibri" pitchFamily="34" charset="0"/>
              </a:rPr>
              <a:t>(2) Neue Rollenverteilung /  neue Aufgabenbereiche</a:t>
            </a:r>
          </a:p>
          <a:p>
            <a:pPr marL="457200" lvl="0" indent="-457200" algn="r"/>
            <a:r>
              <a:rPr lang="de-AT" sz="3000" b="1" cap="small" dirty="0" smtClean="0">
                <a:solidFill>
                  <a:prstClr val="black"/>
                </a:solidFill>
                <a:latin typeface="Calibri" pitchFamily="34" charset="0"/>
              </a:rPr>
              <a:t>Forschungstagebuch</a:t>
            </a:r>
          </a:p>
          <a:p>
            <a:pPr algn="r"/>
            <a:endParaRPr lang="de-AT" sz="2500" b="1" cap="small" dirty="0" smtClean="0">
              <a:solidFill>
                <a:schemeClr val="tx1"/>
              </a:solidFill>
              <a:latin typeface="Calibri" pitchFamily="34" charset="0"/>
            </a:endParaRPr>
          </a:p>
          <a:p>
            <a:pPr algn="r"/>
            <a:r>
              <a:rPr lang="de-AT" sz="2300" cap="small" dirty="0" smtClean="0">
                <a:solidFill>
                  <a:schemeClr val="tx1"/>
                </a:solidFill>
                <a:latin typeface="Calibri" pitchFamily="34" charset="0"/>
              </a:rPr>
              <a:t>(3)Selbsttätigkeit und Selbstständigkeit </a:t>
            </a:r>
          </a:p>
          <a:p>
            <a:pPr marL="457200" lvl="0" indent="-457200" algn="r"/>
            <a:r>
              <a:rPr lang="de-AT" sz="3000" b="1" cap="small" dirty="0" smtClean="0">
                <a:solidFill>
                  <a:prstClr val="black"/>
                </a:solidFill>
                <a:latin typeface="Calibri" pitchFamily="34" charset="0"/>
              </a:rPr>
              <a:t>Fragebogen 2 </a:t>
            </a:r>
          </a:p>
          <a:p>
            <a:pPr marL="457200" lvl="0" indent="-457200" algn="r"/>
            <a:r>
              <a:rPr lang="de-AT" sz="3000" b="1" cap="small" dirty="0" smtClean="0">
                <a:solidFill>
                  <a:prstClr val="black"/>
                </a:solidFill>
                <a:latin typeface="Calibri" pitchFamily="34" charset="0"/>
              </a:rPr>
              <a:t>Gemeinsame Reflexion</a:t>
            </a:r>
          </a:p>
          <a:p>
            <a:pPr algn="ctr"/>
            <a:endParaRPr lang="de-AT" sz="2000" cap="small" dirty="0" smtClean="0">
              <a:solidFill>
                <a:schemeClr val="tx1"/>
              </a:solidFill>
              <a:latin typeface="Calibri" pitchFamily="34" charset="0"/>
            </a:endParaRPr>
          </a:p>
          <a:p>
            <a:pPr algn="ctr">
              <a:lnSpc>
                <a:spcPct val="130000"/>
              </a:lnSpc>
            </a:pPr>
            <a:endParaRPr lang="de-AT" sz="2500" b="1" cap="small" dirty="0" smtClean="0">
              <a:solidFill>
                <a:schemeClr val="accent1">
                  <a:lumMod val="75000"/>
                </a:schemeClr>
              </a:solidFill>
              <a:latin typeface="Calibri" pitchFamily="34" charset="0"/>
            </a:endParaRPr>
          </a:p>
          <a:p>
            <a:pPr>
              <a:lnSpc>
                <a:spcPct val="150000"/>
              </a:lnSpc>
            </a:pPr>
            <a:endParaRPr lang="de-AT" sz="3500" b="1" dirty="0" smtClean="0">
              <a:solidFill>
                <a:schemeClr val="tx1"/>
              </a:solidFill>
              <a:latin typeface="Calibri" pitchFamily="34" charset="0"/>
            </a:endParaRPr>
          </a:p>
          <a:p>
            <a:endParaRPr lang="de-AT" sz="2500" b="1" dirty="0" smtClean="0">
              <a:solidFill>
                <a:schemeClr val="tx1"/>
              </a:solidFill>
              <a:latin typeface="Calibri" pitchFamily="34" charset="0"/>
            </a:endParaRPr>
          </a:p>
          <a:p>
            <a:endParaRPr lang="de-AT" sz="2500" b="1" dirty="0" smtClean="0">
              <a:solidFill>
                <a:schemeClr val="tx1"/>
              </a:solidFill>
              <a:latin typeface="Calibri" pitchFamily="34" charset="0"/>
            </a:endParaRPr>
          </a:p>
          <a:p>
            <a:endParaRPr lang="de-AT" sz="2500" b="1" dirty="0" smtClean="0">
              <a:solidFill>
                <a:schemeClr val="tx1"/>
              </a:solidFill>
              <a:latin typeface="Calibri" pitchFamily="34" charset="0"/>
            </a:endParaRPr>
          </a:p>
          <a:p>
            <a:endParaRPr lang="de-AT" sz="2500" b="1" dirty="0" smtClean="0">
              <a:solidFill>
                <a:schemeClr val="tx1"/>
              </a:solidFill>
              <a:latin typeface="Calibri" pitchFamily="34" charset="0"/>
            </a:endParaRPr>
          </a:p>
          <a:p>
            <a:endParaRPr lang="de-AT" sz="2500" b="1" dirty="0" smtClean="0">
              <a:solidFill>
                <a:schemeClr val="tx1"/>
              </a:solidFill>
              <a:latin typeface="Calibri" pitchFamily="34" charset="0"/>
            </a:endParaRPr>
          </a:p>
          <a:p>
            <a:endParaRPr lang="de-AT" sz="2500" b="1" dirty="0" smtClean="0">
              <a:solidFill>
                <a:schemeClr val="tx1"/>
              </a:solidFill>
              <a:latin typeface="Calibri" pitchFamily="34" charset="0"/>
            </a:endParaRPr>
          </a:p>
          <a:p>
            <a:endParaRPr lang="de-AT" sz="2000" dirty="0" smtClean="0">
              <a:solidFill>
                <a:schemeClr val="tx1"/>
              </a:solidFill>
              <a:latin typeface="Calibri" pitchFamily="34" charset="0"/>
            </a:endParaRPr>
          </a:p>
          <a:p>
            <a:r>
              <a:rPr lang="de-AT" sz="2000" dirty="0" smtClean="0">
                <a:solidFill>
                  <a:schemeClr val="tx1"/>
                </a:solidFill>
                <a:latin typeface="Calibri" pitchFamily="34" charset="0"/>
              </a:rPr>
              <a:t> </a:t>
            </a:r>
          </a:p>
          <a:p>
            <a:endParaRPr lang="de-AT" sz="2000" dirty="0" smtClean="0">
              <a:solidFill>
                <a:schemeClr val="tx1"/>
              </a:solidFill>
              <a:latin typeface="Calibri" pitchFamily="34" charset="0"/>
            </a:endParaRPr>
          </a:p>
          <a:p>
            <a:endParaRPr lang="de-AT" sz="20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11" name="Titel 7"/>
          <p:cNvSpPr txBox="1">
            <a:spLocks/>
          </p:cNvSpPr>
          <p:nvPr/>
        </p:nvSpPr>
        <p:spPr>
          <a:xfrm>
            <a:off x="1079104" y="188640"/>
            <a:ext cx="8064896" cy="864096"/>
          </a:xfrm>
          <a:prstGeom prst="rect">
            <a:avLst/>
          </a:prstGeom>
        </p:spPr>
        <p:txBody>
          <a:bodyPr vert="horz" anchor="b">
            <a:noAutofit/>
          </a:bodyPr>
          <a:lstStyle>
            <a:lvl1pPr>
              <a:defRPr b="1"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60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/>
            </a:r>
            <a:br>
              <a:rPr kumimoji="0" lang="de-DE" sz="60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</a:br>
            <a:r>
              <a:rPr kumimoji="0" lang="de-DE" sz="60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/>
            </a:r>
            <a:br>
              <a:rPr kumimoji="0" lang="de-DE" sz="60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</a:br>
            <a:r>
              <a:rPr kumimoji="0" lang="de-DE" sz="60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/>
            </a:r>
            <a:br>
              <a:rPr kumimoji="0" lang="de-DE" sz="60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</a:br>
            <a:r>
              <a:rPr kumimoji="0" lang="de-DE" sz="60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/>
            </a:r>
            <a:br>
              <a:rPr kumimoji="0" lang="de-DE" sz="60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</a:br>
            <a:r>
              <a:rPr kumimoji="0" lang="de-DE" sz="60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/>
            </a:r>
            <a:br>
              <a:rPr kumimoji="0" lang="de-DE" sz="60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</a:br>
            <a:r>
              <a:rPr kumimoji="0" lang="de-DE" sz="60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/>
            </a:r>
            <a:br>
              <a:rPr kumimoji="0" lang="de-DE" sz="60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</a:br>
            <a:r>
              <a:rPr kumimoji="0" lang="de-DE" sz="60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/>
            </a:r>
            <a:br>
              <a:rPr kumimoji="0" lang="de-DE" sz="60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</a:br>
            <a:r>
              <a:rPr lang="de-DE" sz="6000" cap="small" dirty="0" smtClean="0">
                <a:solidFill>
                  <a:schemeClr val="tx2"/>
                </a:solidFill>
                <a:latin typeface="Calibri" pitchFamily="34" charset="0"/>
                <a:ea typeface="+mj-ea"/>
                <a:cs typeface="+mj-cs"/>
              </a:rPr>
              <a:t>1</a:t>
            </a:r>
            <a:r>
              <a:rPr kumimoji="0" lang="de-DE" sz="60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.Untersuchungsdesign</a:t>
            </a:r>
            <a:endParaRPr kumimoji="0" lang="en-US" sz="6000" b="1" i="0" u="none" strike="noStrike" kern="1200" cap="small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12" name="Rechteck 11"/>
          <p:cNvSpPr/>
          <p:nvPr/>
        </p:nvSpPr>
        <p:spPr>
          <a:xfrm>
            <a:off x="1115616" y="6381328"/>
            <a:ext cx="7848872" cy="28803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de-AT" sz="160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Barbara Mauerhofer                                                        </a:t>
            </a:r>
            <a:r>
              <a:rPr lang="de-AT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E-Learning im Mathematikunterricht </a:t>
            </a:r>
          </a:p>
          <a:p>
            <a:pPr algn="r"/>
            <a:r>
              <a:rPr lang="de-AT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Differenzierung und Individualisierung im Mathematikunterricht mit E-Learning</a:t>
            </a:r>
            <a:endParaRPr lang="de-AT" dirty="0">
              <a:solidFill>
                <a:schemeClr val="bg1">
                  <a:lumMod val="50000"/>
                </a:schemeClr>
              </a:solidFill>
              <a:latin typeface="Calibri" pitchFamily="34" charset="0"/>
            </a:endParaRPr>
          </a:p>
        </p:txBody>
      </p:sp>
      <p:sp>
        <p:nvSpPr>
          <p:cNvPr id="10" name="Textfeld 9"/>
          <p:cNvSpPr txBox="1"/>
          <p:nvPr/>
        </p:nvSpPr>
        <p:spPr>
          <a:xfrm>
            <a:off x="395536" y="5733256"/>
            <a:ext cx="504056" cy="3847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AT" sz="1900" b="1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</a:rPr>
              <a:t>23</a:t>
            </a:r>
            <a:endParaRPr lang="de-AT" sz="1900" b="1" dirty="0">
              <a:solidFill>
                <a:schemeClr val="bg1">
                  <a:lumMod val="95000"/>
                </a:schemeClr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hteck 15"/>
          <p:cNvSpPr/>
          <p:nvPr/>
        </p:nvSpPr>
        <p:spPr>
          <a:xfrm>
            <a:off x="1285962" y="-9180"/>
            <a:ext cx="7606518" cy="38884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de-AT" sz="3000" b="1" dirty="0" smtClean="0">
              <a:solidFill>
                <a:schemeClr val="tx1"/>
              </a:solidFill>
              <a:latin typeface="Calibri" pitchFamily="34" charset="0"/>
            </a:endParaRPr>
          </a:p>
          <a:p>
            <a:pPr marL="457200" indent="-457200"/>
            <a:endParaRPr lang="de-AT" sz="4000" b="1" cap="small" dirty="0" smtClean="0">
              <a:solidFill>
                <a:schemeClr val="bg1">
                  <a:lumMod val="50000"/>
                </a:schemeClr>
              </a:solidFill>
              <a:latin typeface="Calibri" pitchFamily="34" charset="0"/>
            </a:endParaRPr>
          </a:p>
          <a:p>
            <a:pPr marL="457200" indent="-457200"/>
            <a:endParaRPr lang="de-AT" sz="4000" b="1" cap="small" dirty="0" smtClean="0">
              <a:solidFill>
                <a:schemeClr val="bg1">
                  <a:lumMod val="50000"/>
                </a:schemeClr>
              </a:solidFill>
              <a:latin typeface="Calibri" pitchFamily="34" charset="0"/>
            </a:endParaRPr>
          </a:p>
          <a:p>
            <a:pPr marL="457200" indent="-457200"/>
            <a:r>
              <a:rPr lang="de-AT" sz="4000" b="1" cap="small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Die Untersuchung von Lernpfaden</a:t>
            </a:r>
          </a:p>
          <a:p>
            <a:pPr marL="457200" indent="-457200"/>
            <a:endParaRPr lang="de-AT" sz="4000" b="1" cap="small" dirty="0" smtClean="0">
              <a:solidFill>
                <a:schemeClr val="bg1">
                  <a:lumMod val="50000"/>
                </a:schemeClr>
              </a:solidFill>
              <a:latin typeface="Calibri" pitchFamily="34" charset="0"/>
            </a:endParaRPr>
          </a:p>
          <a:p>
            <a:pPr marL="457200" indent="-457200"/>
            <a:r>
              <a:rPr lang="de-AT" sz="3500" b="1" cap="small" dirty="0" smtClean="0">
                <a:solidFill>
                  <a:schemeClr val="tx1"/>
                </a:solidFill>
                <a:latin typeface="Calibri" pitchFamily="34" charset="0"/>
              </a:rPr>
              <a:t>„merkwürdige Punkte“</a:t>
            </a:r>
          </a:p>
          <a:p>
            <a:pPr marL="457200" indent="-457200"/>
            <a:r>
              <a:rPr lang="de-AT" sz="3500" b="1" cap="small" dirty="0" smtClean="0">
                <a:solidFill>
                  <a:schemeClr val="tx1"/>
                </a:solidFill>
                <a:latin typeface="Calibri" pitchFamily="34" charset="0"/>
              </a:rPr>
              <a:t>„Terme mit Struktur“</a:t>
            </a:r>
            <a:endParaRPr lang="de-AT" sz="3500" dirty="0" smtClean="0">
              <a:solidFill>
                <a:schemeClr val="tx1"/>
              </a:solidFill>
              <a:latin typeface="Calibri" pitchFamily="34" charset="0"/>
            </a:endParaRPr>
          </a:p>
          <a:p>
            <a:r>
              <a:rPr lang="de-AT" sz="2000" dirty="0" smtClean="0">
                <a:solidFill>
                  <a:schemeClr val="tx1"/>
                </a:solidFill>
                <a:latin typeface="Calibri" pitchFamily="34" charset="0"/>
              </a:rPr>
              <a:t> </a:t>
            </a:r>
          </a:p>
          <a:p>
            <a:endParaRPr lang="de-AT" sz="2000" dirty="0" smtClean="0">
              <a:solidFill>
                <a:schemeClr val="tx1"/>
              </a:solidFill>
              <a:latin typeface="Calibri" pitchFamily="34" charset="0"/>
            </a:endParaRPr>
          </a:p>
          <a:p>
            <a:endParaRPr lang="de-AT" sz="20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11" name="Titel 7"/>
          <p:cNvSpPr txBox="1">
            <a:spLocks/>
          </p:cNvSpPr>
          <p:nvPr/>
        </p:nvSpPr>
        <p:spPr>
          <a:xfrm>
            <a:off x="1079104" y="188640"/>
            <a:ext cx="8064896" cy="864096"/>
          </a:xfrm>
          <a:prstGeom prst="rect">
            <a:avLst/>
          </a:prstGeom>
        </p:spPr>
        <p:txBody>
          <a:bodyPr vert="horz" anchor="b">
            <a:noAutofit/>
          </a:bodyPr>
          <a:lstStyle>
            <a:lvl1pPr>
              <a:defRPr b="1"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60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/>
            </a:r>
            <a:br>
              <a:rPr kumimoji="0" lang="de-DE" sz="60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</a:br>
            <a:r>
              <a:rPr kumimoji="0" lang="de-DE" sz="60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/>
            </a:r>
            <a:br>
              <a:rPr kumimoji="0" lang="de-DE" sz="60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</a:br>
            <a:r>
              <a:rPr kumimoji="0" lang="de-DE" sz="60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/>
            </a:r>
            <a:br>
              <a:rPr kumimoji="0" lang="de-DE" sz="60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</a:br>
            <a:r>
              <a:rPr kumimoji="0" lang="de-DE" sz="60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/>
            </a:r>
            <a:br>
              <a:rPr kumimoji="0" lang="de-DE" sz="60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</a:br>
            <a:r>
              <a:rPr kumimoji="0" lang="de-DE" sz="60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/>
            </a:r>
            <a:br>
              <a:rPr kumimoji="0" lang="de-DE" sz="60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</a:br>
            <a:r>
              <a:rPr kumimoji="0" lang="de-DE" sz="60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/>
            </a:r>
            <a:br>
              <a:rPr kumimoji="0" lang="de-DE" sz="60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</a:br>
            <a:r>
              <a:rPr kumimoji="0" lang="de-DE" sz="60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/>
            </a:r>
            <a:br>
              <a:rPr kumimoji="0" lang="de-DE" sz="60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</a:br>
            <a:r>
              <a:rPr lang="de-DE" sz="6000" cap="small" noProof="0" dirty="0" smtClean="0">
                <a:solidFill>
                  <a:schemeClr val="tx2"/>
                </a:solidFill>
                <a:latin typeface="Calibri" pitchFamily="34" charset="0"/>
                <a:ea typeface="+mj-ea"/>
                <a:cs typeface="+mj-cs"/>
              </a:rPr>
              <a:t>4</a:t>
            </a:r>
            <a:r>
              <a:rPr kumimoji="0" lang="de-DE" sz="60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.Ergebnisse</a:t>
            </a:r>
            <a:endParaRPr kumimoji="0" lang="en-US" sz="6000" b="1" i="0" u="none" strike="noStrike" kern="1200" cap="small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12" name="Rechteck 11"/>
          <p:cNvSpPr/>
          <p:nvPr/>
        </p:nvSpPr>
        <p:spPr>
          <a:xfrm>
            <a:off x="1115616" y="6381328"/>
            <a:ext cx="7848872" cy="28803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de-AT" sz="160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Barbara Mauerhofer                                                        </a:t>
            </a:r>
            <a:r>
              <a:rPr lang="de-AT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E-Learning im Mathematikunterricht </a:t>
            </a:r>
          </a:p>
          <a:p>
            <a:pPr algn="r"/>
            <a:r>
              <a:rPr lang="de-AT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Differenzierung und Individualisierung im Mathematikunterricht mit E-Learning</a:t>
            </a:r>
            <a:endParaRPr lang="de-AT" dirty="0">
              <a:solidFill>
                <a:schemeClr val="bg1">
                  <a:lumMod val="50000"/>
                </a:schemeClr>
              </a:solidFill>
              <a:latin typeface="Calibri" pitchFamily="34" charset="0"/>
            </a:endParaRPr>
          </a:p>
        </p:txBody>
      </p:sp>
      <p:sp>
        <p:nvSpPr>
          <p:cNvPr id="19" name="Textfeld 18"/>
          <p:cNvSpPr txBox="1"/>
          <p:nvPr/>
        </p:nvSpPr>
        <p:spPr>
          <a:xfrm>
            <a:off x="395536" y="5733256"/>
            <a:ext cx="504056" cy="3847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AT" sz="1900" b="1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</a:rPr>
              <a:t>22</a:t>
            </a:r>
            <a:endParaRPr lang="de-AT" sz="1900" b="1" dirty="0">
              <a:solidFill>
                <a:schemeClr val="bg1">
                  <a:lumMod val="95000"/>
                </a:schemeClr>
              </a:solidFill>
              <a:latin typeface="Calibri" pitchFamily="34" charset="0"/>
            </a:endParaRPr>
          </a:p>
        </p:txBody>
      </p:sp>
      <p:pic>
        <p:nvPicPr>
          <p:cNvPr id="51201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88224" y="4653136"/>
            <a:ext cx="2209800" cy="619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0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08304" y="3645024"/>
            <a:ext cx="1581150" cy="1028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" name="Rechteck 19"/>
          <p:cNvSpPr/>
          <p:nvPr/>
        </p:nvSpPr>
        <p:spPr>
          <a:xfrm>
            <a:off x="4788024" y="5301208"/>
            <a:ext cx="4067944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de-AT" sz="1600" dirty="0" smtClean="0">
                <a:latin typeface="Calibri" pitchFamily="34" charset="0"/>
              </a:rPr>
              <a:t>http://www.mathe-online.at/</a:t>
            </a:r>
            <a:endParaRPr lang="de-AT" sz="1600" dirty="0">
              <a:latin typeface="Calibri" pitchFamily="34" charset="0"/>
            </a:endParaRP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hteck 15"/>
          <p:cNvSpPr/>
          <p:nvPr/>
        </p:nvSpPr>
        <p:spPr>
          <a:xfrm>
            <a:off x="1285962" y="113140"/>
            <a:ext cx="7606518" cy="296761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de-AT" sz="3000" b="1" dirty="0" smtClean="0">
              <a:solidFill>
                <a:schemeClr val="tx1"/>
              </a:solidFill>
              <a:latin typeface="Calibri" pitchFamily="34" charset="0"/>
            </a:endParaRPr>
          </a:p>
          <a:p>
            <a:pPr marL="457200" indent="-457200"/>
            <a:endParaRPr lang="de-AT" sz="4000" b="1" cap="small" dirty="0" smtClean="0">
              <a:solidFill>
                <a:schemeClr val="bg1">
                  <a:lumMod val="50000"/>
                </a:schemeClr>
              </a:solidFill>
              <a:latin typeface="Calibri" pitchFamily="34" charset="0"/>
            </a:endParaRPr>
          </a:p>
          <a:p>
            <a:pPr marL="457200" indent="-457200"/>
            <a:endParaRPr lang="de-AT" sz="4000" b="1" cap="small" dirty="0" smtClean="0">
              <a:solidFill>
                <a:schemeClr val="bg1">
                  <a:lumMod val="50000"/>
                </a:schemeClr>
              </a:solidFill>
              <a:latin typeface="Calibri" pitchFamily="34" charset="0"/>
            </a:endParaRPr>
          </a:p>
          <a:p>
            <a:pPr lvl="0">
              <a:lnSpc>
                <a:spcPct val="130000"/>
              </a:lnSpc>
            </a:pPr>
            <a:endParaRPr lang="de-AT" sz="4000" b="1" cap="small" dirty="0" smtClean="0">
              <a:solidFill>
                <a:schemeClr val="bg1">
                  <a:lumMod val="50000"/>
                </a:schemeClr>
              </a:solidFill>
              <a:latin typeface="Calibri" pitchFamily="34" charset="0"/>
            </a:endParaRPr>
          </a:p>
          <a:p>
            <a:pPr lvl="0">
              <a:lnSpc>
                <a:spcPct val="130000"/>
              </a:lnSpc>
            </a:pPr>
            <a:r>
              <a:rPr lang="de-AT" sz="4000" b="1" cap="small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„Merkwürdige Punkte“</a:t>
            </a:r>
          </a:p>
          <a:p>
            <a:pPr marL="457200" indent="-457200"/>
            <a:endParaRPr lang="de-AT" sz="4000" b="1" cap="small" dirty="0" smtClean="0">
              <a:solidFill>
                <a:schemeClr val="bg1">
                  <a:lumMod val="50000"/>
                </a:schemeClr>
              </a:solidFill>
              <a:latin typeface="Calibri" pitchFamily="34" charset="0"/>
            </a:endParaRPr>
          </a:p>
          <a:p>
            <a:pPr marL="457200" indent="-457200"/>
            <a:endParaRPr lang="de-AT" sz="4000" b="1" cap="small" dirty="0" smtClean="0">
              <a:solidFill>
                <a:schemeClr val="bg1">
                  <a:lumMod val="50000"/>
                </a:schemeClr>
              </a:solidFill>
              <a:latin typeface="Calibri" pitchFamily="34" charset="0"/>
            </a:endParaRPr>
          </a:p>
          <a:p>
            <a:pPr marL="457200" indent="-457200"/>
            <a:endParaRPr lang="de-AT" sz="4000" b="1" cap="small" dirty="0" smtClean="0">
              <a:solidFill>
                <a:schemeClr val="bg1">
                  <a:lumMod val="50000"/>
                </a:schemeClr>
              </a:solidFill>
              <a:latin typeface="Calibri" pitchFamily="34" charset="0"/>
            </a:endParaRPr>
          </a:p>
          <a:p>
            <a:r>
              <a:rPr lang="de-AT" sz="2000" dirty="0" smtClean="0">
                <a:solidFill>
                  <a:schemeClr val="tx1"/>
                </a:solidFill>
                <a:latin typeface="Calibri" pitchFamily="34" charset="0"/>
              </a:rPr>
              <a:t> </a:t>
            </a:r>
          </a:p>
          <a:p>
            <a:endParaRPr lang="de-AT" sz="2000" dirty="0" smtClean="0">
              <a:solidFill>
                <a:schemeClr val="tx1"/>
              </a:solidFill>
              <a:latin typeface="Calibri" pitchFamily="34" charset="0"/>
            </a:endParaRPr>
          </a:p>
          <a:p>
            <a:endParaRPr lang="de-AT" sz="20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11" name="Titel 7"/>
          <p:cNvSpPr txBox="1">
            <a:spLocks/>
          </p:cNvSpPr>
          <p:nvPr/>
        </p:nvSpPr>
        <p:spPr>
          <a:xfrm>
            <a:off x="1079104" y="188640"/>
            <a:ext cx="8064896" cy="864096"/>
          </a:xfrm>
          <a:prstGeom prst="rect">
            <a:avLst/>
          </a:prstGeom>
        </p:spPr>
        <p:txBody>
          <a:bodyPr vert="horz" anchor="b">
            <a:noAutofit/>
          </a:bodyPr>
          <a:lstStyle>
            <a:lvl1pPr>
              <a:defRPr b="1"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60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/>
            </a:r>
            <a:br>
              <a:rPr kumimoji="0" lang="de-DE" sz="60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</a:br>
            <a:r>
              <a:rPr kumimoji="0" lang="de-DE" sz="60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/>
            </a:r>
            <a:br>
              <a:rPr kumimoji="0" lang="de-DE" sz="60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</a:br>
            <a:r>
              <a:rPr kumimoji="0" lang="de-DE" sz="60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/>
            </a:r>
            <a:br>
              <a:rPr kumimoji="0" lang="de-DE" sz="60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</a:br>
            <a:r>
              <a:rPr kumimoji="0" lang="de-DE" sz="60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/>
            </a:r>
            <a:br>
              <a:rPr kumimoji="0" lang="de-DE" sz="60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</a:br>
            <a:r>
              <a:rPr kumimoji="0" lang="de-DE" sz="60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/>
            </a:r>
            <a:br>
              <a:rPr kumimoji="0" lang="de-DE" sz="60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</a:br>
            <a:r>
              <a:rPr kumimoji="0" lang="de-DE" sz="60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/>
            </a:r>
            <a:br>
              <a:rPr kumimoji="0" lang="de-DE" sz="60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</a:br>
            <a:r>
              <a:rPr kumimoji="0" lang="de-DE" sz="60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/>
            </a:r>
            <a:br>
              <a:rPr kumimoji="0" lang="de-DE" sz="60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</a:br>
            <a:r>
              <a:rPr lang="de-DE" sz="6000" cap="small" noProof="0" dirty="0" smtClean="0">
                <a:solidFill>
                  <a:schemeClr val="tx2"/>
                </a:solidFill>
                <a:latin typeface="Calibri" pitchFamily="34" charset="0"/>
                <a:ea typeface="+mj-ea"/>
                <a:cs typeface="+mj-cs"/>
              </a:rPr>
              <a:t>4</a:t>
            </a:r>
            <a:r>
              <a:rPr kumimoji="0" lang="de-DE" sz="60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.Ergebnisse</a:t>
            </a:r>
            <a:endParaRPr kumimoji="0" lang="en-US" sz="6000" b="1" i="0" u="none" strike="noStrike" kern="1200" cap="small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12" name="Rechteck 11"/>
          <p:cNvSpPr/>
          <p:nvPr/>
        </p:nvSpPr>
        <p:spPr>
          <a:xfrm>
            <a:off x="1115616" y="6381328"/>
            <a:ext cx="7848872" cy="28803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de-AT" sz="160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Barbara Mauerhofer                                                        </a:t>
            </a:r>
            <a:r>
              <a:rPr lang="de-AT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E-Learning im Mathematikunterricht </a:t>
            </a:r>
          </a:p>
          <a:p>
            <a:pPr algn="r"/>
            <a:r>
              <a:rPr lang="de-AT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Differenzierung und Individualisierung im Mathematikunterricht mit E-Learning</a:t>
            </a:r>
            <a:endParaRPr lang="de-AT" dirty="0">
              <a:solidFill>
                <a:schemeClr val="bg1">
                  <a:lumMod val="50000"/>
                </a:schemeClr>
              </a:solidFill>
              <a:latin typeface="Calibri" pitchFamily="34" charset="0"/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403648" y="2302058"/>
            <a:ext cx="6048672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buAutoNum type="arabicPeriod"/>
            </a:pPr>
            <a:r>
              <a:rPr lang="de-AT" sz="3000" b="1" cap="small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alibri" pitchFamily="34" charset="0"/>
              </a:rPr>
              <a:t>Höhenschnittpunkt </a:t>
            </a:r>
          </a:p>
          <a:p>
            <a:pPr marL="514350" indent="-514350">
              <a:buAutoNum type="arabicPeriod"/>
            </a:pPr>
            <a:r>
              <a:rPr lang="de-AT" sz="3000" cap="small" dirty="0" smtClean="0">
                <a:latin typeface="Calibri" pitchFamily="34" charset="0"/>
              </a:rPr>
              <a:t>Schwerpunkt</a:t>
            </a:r>
            <a:r>
              <a:rPr lang="de-AT" sz="3000" b="1" cap="small" dirty="0" smtClean="0">
                <a:latin typeface="Calibri" pitchFamily="34" charset="0"/>
              </a:rPr>
              <a:t> </a:t>
            </a:r>
          </a:p>
          <a:p>
            <a:pPr marL="514350" indent="-514350">
              <a:buAutoNum type="arabicPeriod"/>
            </a:pPr>
            <a:r>
              <a:rPr lang="de-AT" sz="3000" b="1" cap="small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alibri" pitchFamily="34" charset="0"/>
              </a:rPr>
              <a:t>Umkreismittelpunkt </a:t>
            </a:r>
          </a:p>
          <a:p>
            <a:pPr marL="514350" indent="-514350">
              <a:buAutoNum type="arabicPeriod"/>
            </a:pPr>
            <a:r>
              <a:rPr lang="de-AT" sz="3000" cap="small" dirty="0" err="1" smtClean="0">
                <a:latin typeface="Calibri" pitchFamily="34" charset="0"/>
              </a:rPr>
              <a:t>Inkreismittelpunkt</a:t>
            </a:r>
            <a:r>
              <a:rPr lang="de-AT" sz="3000" cap="small" dirty="0" smtClean="0">
                <a:latin typeface="Calibri" pitchFamily="34" charset="0"/>
              </a:rPr>
              <a:t> </a:t>
            </a:r>
          </a:p>
          <a:p>
            <a:pPr marL="514350" indent="-514350">
              <a:buAutoNum type="arabicPeriod"/>
            </a:pPr>
            <a:r>
              <a:rPr lang="de-AT" sz="3000" cap="small" dirty="0" err="1" smtClean="0">
                <a:latin typeface="Calibri" pitchFamily="34" charset="0"/>
              </a:rPr>
              <a:t>Euler`sche</a:t>
            </a:r>
            <a:r>
              <a:rPr lang="de-AT" sz="3000" cap="small" dirty="0" smtClean="0">
                <a:latin typeface="Calibri" pitchFamily="34" charset="0"/>
              </a:rPr>
              <a:t> Gerade </a:t>
            </a:r>
          </a:p>
          <a:p>
            <a:pPr marL="514350" indent="-514350">
              <a:buAutoNum type="arabicPeriod"/>
            </a:pPr>
            <a:r>
              <a:rPr lang="de-AT" sz="3000" cap="small" dirty="0" smtClean="0">
                <a:latin typeface="Calibri" pitchFamily="34" charset="0"/>
              </a:rPr>
              <a:t>Just4Fun</a:t>
            </a:r>
          </a:p>
        </p:txBody>
      </p:sp>
      <p:sp>
        <p:nvSpPr>
          <p:cNvPr id="18" name="Textfeld 17"/>
          <p:cNvSpPr txBox="1"/>
          <p:nvPr/>
        </p:nvSpPr>
        <p:spPr>
          <a:xfrm>
            <a:off x="395536" y="5733256"/>
            <a:ext cx="504056" cy="3847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AT" sz="1900" b="1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</a:rPr>
              <a:t>21</a:t>
            </a:r>
            <a:endParaRPr lang="de-AT" sz="1900" b="1" dirty="0">
              <a:solidFill>
                <a:schemeClr val="bg1">
                  <a:lumMod val="95000"/>
                </a:schemeClr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hteck 15"/>
          <p:cNvSpPr/>
          <p:nvPr/>
        </p:nvSpPr>
        <p:spPr>
          <a:xfrm>
            <a:off x="5004047" y="1340768"/>
            <a:ext cx="3744417" cy="38884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de-AT" sz="3000" b="1" dirty="0" smtClean="0">
              <a:solidFill>
                <a:schemeClr val="tx1"/>
              </a:solidFill>
              <a:latin typeface="Calibri" pitchFamily="34" charset="0"/>
            </a:endParaRPr>
          </a:p>
          <a:p>
            <a:pPr marL="457200" indent="-457200"/>
            <a:endParaRPr lang="de-AT" sz="4000" b="1" cap="small" dirty="0" smtClean="0">
              <a:solidFill>
                <a:schemeClr val="bg1">
                  <a:lumMod val="50000"/>
                </a:schemeClr>
              </a:solidFill>
              <a:latin typeface="Calibri" pitchFamily="34" charset="0"/>
            </a:endParaRPr>
          </a:p>
          <a:p>
            <a:pPr marL="457200" indent="-457200"/>
            <a:endParaRPr lang="de-AT" sz="4000" b="1" cap="small" dirty="0" smtClean="0">
              <a:solidFill>
                <a:schemeClr val="bg1">
                  <a:lumMod val="50000"/>
                </a:schemeClr>
              </a:solidFill>
              <a:latin typeface="Calibri" pitchFamily="34" charset="0"/>
            </a:endParaRPr>
          </a:p>
          <a:p>
            <a:pPr marL="457200" indent="-457200" algn="r"/>
            <a:r>
              <a:rPr lang="de-AT" sz="4000" b="1" cap="small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„Merkwürdige Punkte“ </a:t>
            </a:r>
          </a:p>
          <a:p>
            <a:pPr marL="457200" indent="-457200" algn="r"/>
            <a:r>
              <a:rPr lang="de-AT" sz="2200" b="1" cap="small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 Zusammenfassende Inhaltsanalyse</a:t>
            </a:r>
          </a:p>
          <a:p>
            <a:pPr marL="457200" indent="-457200"/>
            <a:endParaRPr lang="de-AT" sz="4000" b="1" cap="small" dirty="0" smtClean="0">
              <a:solidFill>
                <a:schemeClr val="bg1">
                  <a:lumMod val="50000"/>
                </a:schemeClr>
              </a:solidFill>
              <a:latin typeface="Calibri" pitchFamily="34" charset="0"/>
            </a:endParaRPr>
          </a:p>
          <a:p>
            <a:pPr marL="457200" indent="-457200"/>
            <a:endParaRPr lang="de-AT" sz="4000" b="1" cap="small" dirty="0" smtClean="0">
              <a:solidFill>
                <a:schemeClr val="bg1">
                  <a:lumMod val="50000"/>
                </a:schemeClr>
              </a:solidFill>
              <a:latin typeface="Calibri" pitchFamily="34" charset="0"/>
            </a:endParaRPr>
          </a:p>
          <a:p>
            <a:r>
              <a:rPr lang="de-AT" sz="2000" dirty="0" smtClean="0">
                <a:solidFill>
                  <a:schemeClr val="tx1"/>
                </a:solidFill>
                <a:latin typeface="Calibri" pitchFamily="34" charset="0"/>
              </a:rPr>
              <a:t> </a:t>
            </a:r>
          </a:p>
          <a:p>
            <a:endParaRPr lang="de-AT" sz="2000" dirty="0" smtClean="0">
              <a:solidFill>
                <a:schemeClr val="tx1"/>
              </a:solidFill>
              <a:latin typeface="Calibri" pitchFamily="34" charset="0"/>
            </a:endParaRPr>
          </a:p>
          <a:p>
            <a:endParaRPr lang="de-AT" sz="20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11" name="Titel 7"/>
          <p:cNvSpPr txBox="1">
            <a:spLocks/>
          </p:cNvSpPr>
          <p:nvPr/>
        </p:nvSpPr>
        <p:spPr>
          <a:xfrm>
            <a:off x="1079104" y="188640"/>
            <a:ext cx="8064896" cy="864096"/>
          </a:xfrm>
          <a:prstGeom prst="rect">
            <a:avLst/>
          </a:prstGeom>
        </p:spPr>
        <p:txBody>
          <a:bodyPr vert="horz" anchor="b">
            <a:noAutofit/>
          </a:bodyPr>
          <a:lstStyle>
            <a:lvl1pPr>
              <a:defRPr b="1"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60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/>
            </a:r>
            <a:br>
              <a:rPr kumimoji="0" lang="de-DE" sz="60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</a:br>
            <a:r>
              <a:rPr kumimoji="0" lang="de-DE" sz="60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/>
            </a:r>
            <a:br>
              <a:rPr kumimoji="0" lang="de-DE" sz="60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</a:br>
            <a:r>
              <a:rPr kumimoji="0" lang="de-DE" sz="60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/>
            </a:r>
            <a:br>
              <a:rPr kumimoji="0" lang="de-DE" sz="60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</a:br>
            <a:r>
              <a:rPr kumimoji="0" lang="de-DE" sz="60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/>
            </a:r>
            <a:br>
              <a:rPr kumimoji="0" lang="de-DE" sz="60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</a:br>
            <a:r>
              <a:rPr kumimoji="0" lang="de-DE" sz="60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/>
            </a:r>
            <a:br>
              <a:rPr kumimoji="0" lang="de-DE" sz="60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</a:br>
            <a:r>
              <a:rPr kumimoji="0" lang="de-DE" sz="60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/>
            </a:r>
            <a:br>
              <a:rPr kumimoji="0" lang="de-DE" sz="60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</a:br>
            <a:r>
              <a:rPr kumimoji="0" lang="de-DE" sz="60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/>
            </a:r>
            <a:br>
              <a:rPr kumimoji="0" lang="de-DE" sz="60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</a:br>
            <a:r>
              <a:rPr lang="de-DE" sz="6000" cap="small" noProof="0" dirty="0" smtClean="0">
                <a:solidFill>
                  <a:schemeClr val="tx2"/>
                </a:solidFill>
                <a:latin typeface="Calibri" pitchFamily="34" charset="0"/>
                <a:ea typeface="+mj-ea"/>
                <a:cs typeface="+mj-cs"/>
              </a:rPr>
              <a:t>4</a:t>
            </a:r>
            <a:r>
              <a:rPr kumimoji="0" lang="de-DE" sz="60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.Ergebnisse</a:t>
            </a:r>
            <a:endParaRPr kumimoji="0" lang="en-US" sz="6000" b="1" i="0" u="none" strike="noStrike" kern="1200" cap="small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12" name="Rechteck 11"/>
          <p:cNvSpPr/>
          <p:nvPr/>
        </p:nvSpPr>
        <p:spPr>
          <a:xfrm>
            <a:off x="1115616" y="6381328"/>
            <a:ext cx="7848872" cy="28803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de-AT" sz="160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Barbara Mauerhofer                                                        </a:t>
            </a:r>
            <a:r>
              <a:rPr lang="de-AT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E-Learning im Mathematikunterricht </a:t>
            </a:r>
          </a:p>
          <a:p>
            <a:pPr algn="r"/>
            <a:r>
              <a:rPr lang="de-AT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Differenzierung und Individualisierung im Mathematikunterricht mit E-Learning</a:t>
            </a:r>
            <a:endParaRPr lang="de-AT" dirty="0">
              <a:solidFill>
                <a:schemeClr val="bg1">
                  <a:lumMod val="50000"/>
                </a:schemeClr>
              </a:solidFill>
              <a:latin typeface="Calibri" pitchFamily="34" charset="0"/>
            </a:endParaRPr>
          </a:p>
        </p:txBody>
      </p:sp>
      <p:sp>
        <p:nvSpPr>
          <p:cNvPr id="17" name="Textfeld 16"/>
          <p:cNvSpPr txBox="1"/>
          <p:nvPr/>
        </p:nvSpPr>
        <p:spPr>
          <a:xfrm>
            <a:off x="395536" y="5733256"/>
            <a:ext cx="504056" cy="3847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AT" sz="1900" b="1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</a:rPr>
              <a:t>20</a:t>
            </a:r>
            <a:endParaRPr lang="de-AT" sz="1900" b="1" dirty="0">
              <a:solidFill>
                <a:schemeClr val="bg1">
                  <a:lumMod val="95000"/>
                </a:schemeClr>
              </a:solidFill>
              <a:latin typeface="Calibri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87624" y="404664"/>
            <a:ext cx="3384376" cy="58575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hteck 15"/>
          <p:cNvSpPr/>
          <p:nvPr/>
        </p:nvSpPr>
        <p:spPr>
          <a:xfrm>
            <a:off x="1285962" y="879471"/>
            <a:ext cx="7606518" cy="38884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de-AT" sz="3000" b="1" dirty="0" smtClean="0">
              <a:solidFill>
                <a:schemeClr val="tx1"/>
              </a:solidFill>
              <a:latin typeface="Calibri" pitchFamily="34" charset="0"/>
            </a:endParaRPr>
          </a:p>
          <a:p>
            <a:pPr marL="457200" indent="-457200"/>
            <a:endParaRPr lang="de-AT" sz="4000" b="1" cap="small" dirty="0" smtClean="0">
              <a:solidFill>
                <a:schemeClr val="bg1">
                  <a:lumMod val="50000"/>
                </a:schemeClr>
              </a:solidFill>
              <a:latin typeface="Calibri" pitchFamily="34" charset="0"/>
            </a:endParaRPr>
          </a:p>
          <a:p>
            <a:pPr marL="457200" indent="-457200"/>
            <a:endParaRPr lang="de-AT" sz="4000" b="1" cap="small" dirty="0" smtClean="0">
              <a:solidFill>
                <a:schemeClr val="bg1">
                  <a:lumMod val="50000"/>
                </a:schemeClr>
              </a:solidFill>
              <a:latin typeface="Calibri" pitchFamily="34" charset="0"/>
            </a:endParaRPr>
          </a:p>
          <a:p>
            <a:pPr marL="457200" indent="-457200"/>
            <a:r>
              <a:rPr lang="de-AT" sz="4000" b="1" cap="small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„Terme mit Struktur“</a:t>
            </a:r>
          </a:p>
          <a:p>
            <a:pPr marL="457200" indent="-457200"/>
            <a:r>
              <a:rPr lang="de-AT" sz="2200" b="1" cap="small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Explizierende Inhaltsanalyse</a:t>
            </a:r>
          </a:p>
          <a:p>
            <a:pPr marL="457200" indent="-457200"/>
            <a:endParaRPr lang="de-AT" sz="2200" b="1" cap="small" dirty="0" smtClean="0">
              <a:solidFill>
                <a:schemeClr val="bg1">
                  <a:lumMod val="50000"/>
                </a:schemeClr>
              </a:solidFill>
              <a:latin typeface="Calibri" pitchFamily="34" charset="0"/>
            </a:endParaRPr>
          </a:p>
          <a:p>
            <a:pPr marL="457200" indent="-457200"/>
            <a:r>
              <a:rPr lang="de-AT" sz="3000" cap="small" dirty="0" smtClean="0">
                <a:solidFill>
                  <a:schemeClr val="tx1"/>
                </a:solidFill>
                <a:latin typeface="Calibri" pitchFamily="34" charset="0"/>
              </a:rPr>
              <a:t>3 Kategorien: </a:t>
            </a:r>
          </a:p>
          <a:p>
            <a:pPr marL="457200" indent="-457200"/>
            <a:r>
              <a:rPr lang="de-AT" sz="3000" cap="small" dirty="0" smtClean="0">
                <a:solidFill>
                  <a:schemeClr val="tx1"/>
                </a:solidFill>
                <a:latin typeface="Calibri" pitchFamily="34" charset="0"/>
              </a:rPr>
              <a:t>Gestaltung, Inhalt, Ausführung</a:t>
            </a:r>
          </a:p>
          <a:p>
            <a:pPr marL="457200" indent="-457200"/>
            <a:endParaRPr lang="de-AT" sz="4000" b="1" cap="small" dirty="0" smtClean="0">
              <a:solidFill>
                <a:schemeClr val="bg1">
                  <a:lumMod val="50000"/>
                </a:schemeClr>
              </a:solidFill>
              <a:latin typeface="Calibri" pitchFamily="34" charset="0"/>
            </a:endParaRPr>
          </a:p>
          <a:p>
            <a:pPr marL="457200" indent="-457200"/>
            <a:endParaRPr lang="de-AT" sz="4000" b="1" cap="small" dirty="0" smtClean="0">
              <a:solidFill>
                <a:schemeClr val="bg1">
                  <a:lumMod val="50000"/>
                </a:schemeClr>
              </a:solidFill>
              <a:latin typeface="Calibri" pitchFamily="34" charset="0"/>
            </a:endParaRPr>
          </a:p>
          <a:p>
            <a:pPr marL="457200" indent="-457200"/>
            <a:endParaRPr lang="de-AT" sz="4000" b="1" cap="small" dirty="0" smtClean="0">
              <a:solidFill>
                <a:schemeClr val="bg1">
                  <a:lumMod val="50000"/>
                </a:schemeClr>
              </a:solidFill>
              <a:latin typeface="Calibri" pitchFamily="34" charset="0"/>
            </a:endParaRPr>
          </a:p>
          <a:p>
            <a:r>
              <a:rPr lang="de-AT" sz="2000" dirty="0" smtClean="0">
                <a:solidFill>
                  <a:schemeClr val="tx1"/>
                </a:solidFill>
                <a:latin typeface="Calibri" pitchFamily="34" charset="0"/>
              </a:rPr>
              <a:t> </a:t>
            </a:r>
          </a:p>
          <a:p>
            <a:endParaRPr lang="de-AT" sz="2000" dirty="0" smtClean="0">
              <a:solidFill>
                <a:schemeClr val="tx1"/>
              </a:solidFill>
              <a:latin typeface="Calibri" pitchFamily="34" charset="0"/>
            </a:endParaRPr>
          </a:p>
          <a:p>
            <a:endParaRPr lang="de-AT" sz="20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11" name="Titel 7"/>
          <p:cNvSpPr txBox="1">
            <a:spLocks/>
          </p:cNvSpPr>
          <p:nvPr/>
        </p:nvSpPr>
        <p:spPr>
          <a:xfrm>
            <a:off x="1079104" y="188640"/>
            <a:ext cx="8064896" cy="864096"/>
          </a:xfrm>
          <a:prstGeom prst="rect">
            <a:avLst/>
          </a:prstGeom>
        </p:spPr>
        <p:txBody>
          <a:bodyPr vert="horz" anchor="b">
            <a:noAutofit/>
          </a:bodyPr>
          <a:lstStyle>
            <a:lvl1pPr>
              <a:defRPr b="1"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60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/>
            </a:r>
            <a:br>
              <a:rPr kumimoji="0" lang="de-DE" sz="60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</a:br>
            <a:r>
              <a:rPr kumimoji="0" lang="de-DE" sz="60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/>
            </a:r>
            <a:br>
              <a:rPr kumimoji="0" lang="de-DE" sz="60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</a:br>
            <a:r>
              <a:rPr kumimoji="0" lang="de-DE" sz="60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/>
            </a:r>
            <a:br>
              <a:rPr kumimoji="0" lang="de-DE" sz="60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</a:br>
            <a:r>
              <a:rPr kumimoji="0" lang="de-DE" sz="60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/>
            </a:r>
            <a:br>
              <a:rPr kumimoji="0" lang="de-DE" sz="60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</a:br>
            <a:r>
              <a:rPr kumimoji="0" lang="de-DE" sz="60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/>
            </a:r>
            <a:br>
              <a:rPr kumimoji="0" lang="de-DE" sz="60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</a:br>
            <a:r>
              <a:rPr kumimoji="0" lang="de-DE" sz="60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/>
            </a:r>
            <a:br>
              <a:rPr kumimoji="0" lang="de-DE" sz="60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</a:br>
            <a:r>
              <a:rPr kumimoji="0" lang="de-DE" sz="60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/>
            </a:r>
            <a:br>
              <a:rPr kumimoji="0" lang="de-DE" sz="60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</a:br>
            <a:r>
              <a:rPr lang="de-DE" sz="6000" cap="small" noProof="0" dirty="0" smtClean="0">
                <a:solidFill>
                  <a:schemeClr val="tx2"/>
                </a:solidFill>
                <a:latin typeface="Calibri" pitchFamily="34" charset="0"/>
                <a:ea typeface="+mj-ea"/>
                <a:cs typeface="+mj-cs"/>
              </a:rPr>
              <a:t>4</a:t>
            </a:r>
            <a:r>
              <a:rPr kumimoji="0" lang="de-DE" sz="60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.Ergebnisse</a:t>
            </a:r>
            <a:endParaRPr kumimoji="0" lang="en-US" sz="6000" b="1" i="0" u="none" strike="noStrike" kern="1200" cap="small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12" name="Rechteck 11"/>
          <p:cNvSpPr/>
          <p:nvPr/>
        </p:nvSpPr>
        <p:spPr>
          <a:xfrm>
            <a:off x="1115616" y="6381328"/>
            <a:ext cx="7848872" cy="28803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de-AT" sz="160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Barbara Mauerhofer                                                        </a:t>
            </a:r>
            <a:r>
              <a:rPr lang="de-AT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E-Learning im Mathematikunterricht </a:t>
            </a:r>
          </a:p>
          <a:p>
            <a:pPr algn="r"/>
            <a:r>
              <a:rPr lang="de-AT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Differenzierung und Individualisierung im Mathematikunterricht mit E-Learning</a:t>
            </a:r>
            <a:endParaRPr lang="de-AT" dirty="0">
              <a:solidFill>
                <a:schemeClr val="bg1">
                  <a:lumMod val="50000"/>
                </a:schemeClr>
              </a:solidFill>
              <a:latin typeface="Calibri" pitchFamily="34" charset="0"/>
            </a:endParaRPr>
          </a:p>
        </p:txBody>
      </p:sp>
      <p:pic>
        <p:nvPicPr>
          <p:cNvPr id="43010" name="Picture 2"/>
          <p:cNvPicPr>
            <a:picLocks noChangeAspect="1" noChangeArrowheads="1"/>
          </p:cNvPicPr>
          <p:nvPr/>
        </p:nvPicPr>
        <p:blipFill>
          <a:blip r:embed="rId2" cstate="print"/>
          <a:srcRect l="2690" t="3405" r="2475" b="6353"/>
          <a:stretch>
            <a:fillRect/>
          </a:stretch>
        </p:blipFill>
        <p:spPr bwMode="auto">
          <a:xfrm>
            <a:off x="1331640" y="3429000"/>
            <a:ext cx="7416824" cy="2787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" name="Textfeld 17"/>
          <p:cNvSpPr txBox="1"/>
          <p:nvPr/>
        </p:nvSpPr>
        <p:spPr>
          <a:xfrm>
            <a:off x="395536" y="5733256"/>
            <a:ext cx="504056" cy="3847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AT" sz="1900" b="1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</a:rPr>
              <a:t>19</a:t>
            </a:r>
            <a:endParaRPr lang="de-AT" sz="1900" b="1" dirty="0">
              <a:solidFill>
                <a:schemeClr val="bg1">
                  <a:lumMod val="95000"/>
                </a:schemeClr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hteck 15"/>
          <p:cNvSpPr/>
          <p:nvPr/>
        </p:nvSpPr>
        <p:spPr>
          <a:xfrm>
            <a:off x="1285962" y="815076"/>
            <a:ext cx="7606518" cy="38884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de-AT" sz="3000" b="1" dirty="0" smtClean="0">
              <a:solidFill>
                <a:schemeClr val="tx1"/>
              </a:solidFill>
              <a:latin typeface="Calibri" pitchFamily="34" charset="0"/>
            </a:endParaRPr>
          </a:p>
          <a:p>
            <a:endParaRPr lang="de-AT" sz="3000" b="1" dirty="0" smtClean="0">
              <a:solidFill>
                <a:schemeClr val="tx1"/>
              </a:solidFill>
              <a:latin typeface="Calibri" pitchFamily="34" charset="0"/>
            </a:endParaRPr>
          </a:p>
          <a:p>
            <a:pPr>
              <a:lnSpc>
                <a:spcPct val="150000"/>
              </a:lnSpc>
            </a:pPr>
            <a:endParaRPr lang="de-AT" sz="4000" b="1" cap="small" dirty="0" smtClean="0">
              <a:solidFill>
                <a:schemeClr val="tx1"/>
              </a:solidFill>
              <a:latin typeface="Calibri" pitchFamily="34" charset="0"/>
            </a:endParaRPr>
          </a:p>
          <a:p>
            <a:pPr>
              <a:lnSpc>
                <a:spcPct val="150000"/>
              </a:lnSpc>
            </a:pPr>
            <a:endParaRPr lang="de-AT" sz="4000" b="1" cap="small" dirty="0" smtClean="0">
              <a:solidFill>
                <a:schemeClr val="tx1"/>
              </a:solidFill>
              <a:latin typeface="Calibri" pitchFamily="34" charset="0"/>
            </a:endParaRPr>
          </a:p>
          <a:p>
            <a:pPr>
              <a:lnSpc>
                <a:spcPct val="130000"/>
              </a:lnSpc>
            </a:pPr>
            <a:r>
              <a:rPr lang="de-AT" sz="4000" b="1" cap="small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Kriterien</a:t>
            </a:r>
          </a:p>
          <a:p>
            <a:pPr>
              <a:lnSpc>
                <a:spcPct val="130000"/>
              </a:lnSpc>
            </a:pPr>
            <a:r>
              <a:rPr lang="de-AT" sz="2200" b="1" cap="small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Strukturierende Inhaltsanalyse </a:t>
            </a:r>
          </a:p>
          <a:p>
            <a:pPr>
              <a:lnSpc>
                <a:spcPct val="130000"/>
              </a:lnSpc>
            </a:pPr>
            <a:endParaRPr lang="de-AT" sz="2200" b="1" cap="small" dirty="0" smtClean="0">
              <a:solidFill>
                <a:schemeClr val="bg1">
                  <a:lumMod val="50000"/>
                </a:schemeClr>
              </a:solidFill>
              <a:latin typeface="Calibri" pitchFamily="34" charset="0"/>
            </a:endParaRPr>
          </a:p>
          <a:p>
            <a:pPr marL="514350" indent="-514350"/>
            <a:r>
              <a:rPr lang="de-AT" sz="2800" b="1" cap="small" dirty="0" smtClean="0">
                <a:solidFill>
                  <a:schemeClr val="tx1"/>
                </a:solidFill>
                <a:latin typeface="Calibri" pitchFamily="34" charset="0"/>
              </a:rPr>
              <a:t>Ein Material das differenziert und individualisiert…</a:t>
            </a:r>
          </a:p>
          <a:p>
            <a:pPr marL="514350" indent="-514350"/>
            <a:r>
              <a:rPr lang="de-AT" sz="3500" b="1" cap="small" dirty="0" smtClean="0">
                <a:solidFill>
                  <a:schemeClr val="tx1"/>
                </a:solidFill>
                <a:latin typeface="Calibri" pitchFamily="34" charset="0"/>
              </a:rPr>
              <a:t>(1)Gestaltungsbezogen</a:t>
            </a:r>
          </a:p>
          <a:p>
            <a:pPr marL="457200" indent="-457200">
              <a:buFont typeface="Wingdings" pitchFamily="2" charset="2"/>
              <a:buChar char="§"/>
            </a:pPr>
            <a:r>
              <a:rPr lang="de-AT" sz="3000" cap="small" dirty="0" smtClean="0">
                <a:solidFill>
                  <a:schemeClr val="tx1"/>
                </a:solidFill>
                <a:latin typeface="Calibri" pitchFamily="34" charset="0"/>
              </a:rPr>
              <a:t>Lässt schnell erkennen was „Sache ist“ </a:t>
            </a:r>
          </a:p>
          <a:p>
            <a:pPr marL="457200" indent="-457200">
              <a:buFont typeface="Wingdings" pitchFamily="2" charset="2"/>
              <a:buChar char="§"/>
            </a:pPr>
            <a:r>
              <a:rPr lang="de-AT" sz="3000" cap="small" dirty="0" smtClean="0">
                <a:solidFill>
                  <a:schemeClr val="tx1"/>
                </a:solidFill>
                <a:latin typeface="Calibri" pitchFamily="34" charset="0"/>
              </a:rPr>
              <a:t>Ist nachvollziehbar </a:t>
            </a:r>
          </a:p>
          <a:p>
            <a:pPr marL="457200" indent="-457200">
              <a:buFont typeface="Wingdings" pitchFamily="2" charset="2"/>
              <a:buChar char="§"/>
            </a:pPr>
            <a:r>
              <a:rPr lang="de-AT" sz="3000" cap="small" dirty="0" smtClean="0">
                <a:solidFill>
                  <a:schemeClr val="tx1"/>
                </a:solidFill>
                <a:latin typeface="Calibri" pitchFamily="34" charset="0"/>
              </a:rPr>
              <a:t>Ist gut veranschaulicht </a:t>
            </a:r>
          </a:p>
          <a:p>
            <a:pPr marL="457200" indent="-457200"/>
            <a:endParaRPr lang="de-AT" sz="3000" b="1" cap="small" dirty="0" smtClean="0">
              <a:solidFill>
                <a:schemeClr val="tx1"/>
              </a:solidFill>
              <a:latin typeface="Calibri" pitchFamily="34" charset="0"/>
            </a:endParaRPr>
          </a:p>
          <a:p>
            <a:pPr marL="457200" indent="-457200"/>
            <a:endParaRPr lang="de-AT" sz="3000" b="1" cap="small" dirty="0" smtClean="0">
              <a:solidFill>
                <a:schemeClr val="tx1"/>
              </a:solidFill>
              <a:latin typeface="Calibri" pitchFamily="34" charset="0"/>
            </a:endParaRPr>
          </a:p>
          <a:p>
            <a:pPr marL="457200" indent="-457200"/>
            <a:endParaRPr lang="de-AT" sz="2000" dirty="0" smtClean="0">
              <a:solidFill>
                <a:schemeClr val="tx1"/>
              </a:solidFill>
              <a:latin typeface="Calibri" pitchFamily="34" charset="0"/>
            </a:endParaRPr>
          </a:p>
          <a:p>
            <a:r>
              <a:rPr lang="de-AT" sz="2000" dirty="0" smtClean="0">
                <a:solidFill>
                  <a:schemeClr val="tx1"/>
                </a:solidFill>
                <a:latin typeface="Calibri" pitchFamily="34" charset="0"/>
              </a:rPr>
              <a:t> </a:t>
            </a:r>
          </a:p>
          <a:p>
            <a:endParaRPr lang="de-AT" sz="2000" dirty="0" smtClean="0">
              <a:solidFill>
                <a:schemeClr val="tx1"/>
              </a:solidFill>
              <a:latin typeface="Calibri" pitchFamily="34" charset="0"/>
            </a:endParaRPr>
          </a:p>
          <a:p>
            <a:endParaRPr lang="de-AT" sz="20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11" name="Titel 7"/>
          <p:cNvSpPr txBox="1">
            <a:spLocks/>
          </p:cNvSpPr>
          <p:nvPr/>
        </p:nvSpPr>
        <p:spPr>
          <a:xfrm>
            <a:off x="1079104" y="188640"/>
            <a:ext cx="8064896" cy="864096"/>
          </a:xfrm>
          <a:prstGeom prst="rect">
            <a:avLst/>
          </a:prstGeom>
        </p:spPr>
        <p:txBody>
          <a:bodyPr vert="horz" anchor="b">
            <a:noAutofit/>
          </a:bodyPr>
          <a:lstStyle>
            <a:lvl1pPr>
              <a:defRPr b="1"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60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/>
            </a:r>
            <a:br>
              <a:rPr kumimoji="0" lang="de-DE" sz="60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</a:br>
            <a:r>
              <a:rPr kumimoji="0" lang="de-DE" sz="60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/>
            </a:r>
            <a:br>
              <a:rPr kumimoji="0" lang="de-DE" sz="60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</a:br>
            <a:r>
              <a:rPr kumimoji="0" lang="de-DE" sz="60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/>
            </a:r>
            <a:br>
              <a:rPr kumimoji="0" lang="de-DE" sz="60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</a:br>
            <a:r>
              <a:rPr kumimoji="0" lang="de-DE" sz="60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/>
            </a:r>
            <a:br>
              <a:rPr kumimoji="0" lang="de-DE" sz="60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</a:br>
            <a:r>
              <a:rPr kumimoji="0" lang="de-DE" sz="60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/>
            </a:r>
            <a:br>
              <a:rPr kumimoji="0" lang="de-DE" sz="60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</a:br>
            <a:r>
              <a:rPr kumimoji="0" lang="de-DE" sz="60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/>
            </a:r>
            <a:br>
              <a:rPr kumimoji="0" lang="de-DE" sz="60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</a:br>
            <a:r>
              <a:rPr kumimoji="0" lang="de-DE" sz="60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/>
            </a:r>
            <a:br>
              <a:rPr kumimoji="0" lang="de-DE" sz="60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</a:br>
            <a:r>
              <a:rPr lang="de-DE" sz="6000" cap="small" noProof="0" dirty="0" smtClean="0">
                <a:solidFill>
                  <a:schemeClr val="tx2"/>
                </a:solidFill>
                <a:latin typeface="Calibri" pitchFamily="34" charset="0"/>
                <a:ea typeface="+mj-ea"/>
                <a:cs typeface="+mj-cs"/>
              </a:rPr>
              <a:t>4</a:t>
            </a:r>
            <a:r>
              <a:rPr kumimoji="0" lang="de-DE" sz="60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.Ergebnisse</a:t>
            </a:r>
            <a:endParaRPr kumimoji="0" lang="en-US" sz="6000" b="1" i="0" u="none" strike="noStrike" kern="1200" cap="small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12" name="Rechteck 11"/>
          <p:cNvSpPr/>
          <p:nvPr/>
        </p:nvSpPr>
        <p:spPr>
          <a:xfrm>
            <a:off x="1115616" y="6381328"/>
            <a:ext cx="7848872" cy="28803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de-AT" sz="160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Barbara Mauerhofer                                                        </a:t>
            </a:r>
            <a:r>
              <a:rPr lang="de-AT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E-Learning im Mathematikunterricht </a:t>
            </a:r>
          </a:p>
          <a:p>
            <a:pPr algn="r"/>
            <a:r>
              <a:rPr lang="de-AT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Differenzierung und Individualisierung im Mathematikunterricht mit E-Learning</a:t>
            </a:r>
            <a:endParaRPr lang="de-AT" dirty="0">
              <a:solidFill>
                <a:schemeClr val="bg1">
                  <a:lumMod val="50000"/>
                </a:schemeClr>
              </a:solidFill>
              <a:latin typeface="Calibri" pitchFamily="34" charset="0"/>
            </a:endParaRPr>
          </a:p>
        </p:txBody>
      </p:sp>
      <p:sp>
        <p:nvSpPr>
          <p:cNvPr id="10" name="Textfeld 9"/>
          <p:cNvSpPr txBox="1"/>
          <p:nvPr/>
        </p:nvSpPr>
        <p:spPr>
          <a:xfrm>
            <a:off x="395536" y="5733256"/>
            <a:ext cx="504056" cy="3847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AT" sz="1900" b="1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</a:rPr>
              <a:t>18</a:t>
            </a:r>
            <a:endParaRPr lang="de-AT" sz="1900" b="1" dirty="0">
              <a:solidFill>
                <a:schemeClr val="bg1">
                  <a:lumMod val="95000"/>
                </a:schemeClr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hteck 15"/>
          <p:cNvSpPr/>
          <p:nvPr/>
        </p:nvSpPr>
        <p:spPr>
          <a:xfrm>
            <a:off x="1285962" y="958534"/>
            <a:ext cx="7678526" cy="38884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de-AT" sz="3000" b="1" dirty="0" smtClean="0">
              <a:solidFill>
                <a:schemeClr val="tx1"/>
              </a:solidFill>
              <a:latin typeface="Calibri" pitchFamily="34" charset="0"/>
            </a:endParaRPr>
          </a:p>
          <a:p>
            <a:endParaRPr lang="de-AT" sz="3000" b="1" dirty="0" smtClean="0">
              <a:solidFill>
                <a:schemeClr val="tx1"/>
              </a:solidFill>
              <a:latin typeface="Calibri" pitchFamily="34" charset="0"/>
            </a:endParaRPr>
          </a:p>
          <a:p>
            <a:pPr>
              <a:lnSpc>
                <a:spcPct val="150000"/>
              </a:lnSpc>
            </a:pPr>
            <a:endParaRPr lang="de-AT" sz="4000" b="1" cap="small" dirty="0" smtClean="0">
              <a:solidFill>
                <a:schemeClr val="tx1"/>
              </a:solidFill>
              <a:latin typeface="Calibri" pitchFamily="34" charset="0"/>
            </a:endParaRPr>
          </a:p>
          <a:p>
            <a:pPr>
              <a:lnSpc>
                <a:spcPct val="150000"/>
              </a:lnSpc>
            </a:pPr>
            <a:endParaRPr lang="de-AT" sz="4000" b="1" cap="small" dirty="0" smtClean="0">
              <a:solidFill>
                <a:schemeClr val="tx1"/>
              </a:solidFill>
              <a:latin typeface="Calibri" pitchFamily="34" charset="0"/>
            </a:endParaRPr>
          </a:p>
          <a:p>
            <a:pPr>
              <a:lnSpc>
                <a:spcPct val="150000"/>
              </a:lnSpc>
            </a:pPr>
            <a:r>
              <a:rPr lang="de-AT" sz="4000" b="1" cap="small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Kriterien</a:t>
            </a:r>
          </a:p>
          <a:p>
            <a:pPr marL="514350" indent="-514350"/>
            <a:endParaRPr lang="de-AT" sz="2400" b="1" cap="small" dirty="0" smtClean="0">
              <a:solidFill>
                <a:schemeClr val="tx1"/>
              </a:solidFill>
              <a:latin typeface="Calibri" pitchFamily="34" charset="0"/>
            </a:endParaRPr>
          </a:p>
          <a:p>
            <a:pPr marL="514350" indent="-514350"/>
            <a:r>
              <a:rPr lang="de-AT" sz="2400" b="1" cap="small" dirty="0" smtClean="0">
                <a:solidFill>
                  <a:schemeClr val="tx1"/>
                </a:solidFill>
                <a:latin typeface="Calibri" pitchFamily="34" charset="0"/>
              </a:rPr>
              <a:t>Ein Material das differenziert und individualisiert…</a:t>
            </a:r>
            <a:endParaRPr lang="de-AT" sz="3500" b="1" cap="small" dirty="0" smtClean="0">
              <a:solidFill>
                <a:schemeClr val="tx1"/>
              </a:solidFill>
              <a:latin typeface="Calibri" pitchFamily="34" charset="0"/>
            </a:endParaRPr>
          </a:p>
          <a:p>
            <a:pPr marL="514350" indent="-514350"/>
            <a:r>
              <a:rPr lang="de-AT" sz="3500" b="1" cap="small" dirty="0" smtClean="0">
                <a:solidFill>
                  <a:schemeClr val="tx1"/>
                </a:solidFill>
                <a:latin typeface="Calibri" pitchFamily="34" charset="0"/>
              </a:rPr>
              <a:t>(2)Inhaltsbezogen</a:t>
            </a:r>
          </a:p>
          <a:p>
            <a:pPr marL="457200" lvl="0" indent="-457200">
              <a:buFont typeface="Wingdings" pitchFamily="2" charset="2"/>
              <a:buChar char="§"/>
            </a:pPr>
            <a:r>
              <a:rPr lang="de-AT" sz="3000" cap="small" dirty="0" smtClean="0">
                <a:solidFill>
                  <a:schemeClr val="tx1"/>
                </a:solidFill>
                <a:latin typeface="Calibri" pitchFamily="34" charset="0"/>
              </a:rPr>
              <a:t>Entdeckungs- und Handlungsorientierter Zugang</a:t>
            </a:r>
          </a:p>
          <a:p>
            <a:pPr marL="457200" lvl="0" indent="-457200">
              <a:buFont typeface="Wingdings" pitchFamily="2" charset="2"/>
              <a:buChar char="§"/>
            </a:pPr>
            <a:r>
              <a:rPr lang="de-AT" sz="3000" cap="small" dirty="0" smtClean="0">
                <a:solidFill>
                  <a:schemeClr val="tx1"/>
                </a:solidFill>
                <a:latin typeface="Calibri" pitchFamily="34" charset="0"/>
              </a:rPr>
              <a:t>Aufholmöglichkeiten und Zusatzmöglichkeiten</a:t>
            </a:r>
          </a:p>
          <a:p>
            <a:pPr marL="457200" lvl="0" indent="-457200">
              <a:buFont typeface="Wingdings" pitchFamily="2" charset="2"/>
              <a:buChar char="§"/>
            </a:pPr>
            <a:r>
              <a:rPr lang="de-AT" sz="3000" cap="small" dirty="0" smtClean="0">
                <a:solidFill>
                  <a:schemeClr val="tx1"/>
                </a:solidFill>
                <a:latin typeface="Calibri" pitchFamily="34" charset="0"/>
              </a:rPr>
              <a:t>visuelle und animierte Veranschaulichung</a:t>
            </a:r>
          </a:p>
          <a:p>
            <a:pPr marL="457200" lvl="0" indent="-457200">
              <a:buFont typeface="Wingdings" pitchFamily="2" charset="2"/>
              <a:buChar char="§"/>
            </a:pPr>
            <a:r>
              <a:rPr lang="de-AT" sz="3000" cap="small" dirty="0" smtClean="0">
                <a:solidFill>
                  <a:schemeClr val="tx1"/>
                </a:solidFill>
                <a:latin typeface="Calibri" pitchFamily="34" charset="0"/>
              </a:rPr>
              <a:t>steigendes Anforderungsniveau</a:t>
            </a:r>
          </a:p>
          <a:p>
            <a:pPr marL="457200" indent="-457200"/>
            <a:endParaRPr lang="de-AT" sz="3000" b="1" cap="small" dirty="0" smtClean="0">
              <a:solidFill>
                <a:schemeClr val="tx1"/>
              </a:solidFill>
              <a:latin typeface="Calibri" pitchFamily="34" charset="0"/>
            </a:endParaRPr>
          </a:p>
          <a:p>
            <a:pPr marL="457200" indent="-457200"/>
            <a:endParaRPr lang="de-AT" sz="3000" b="1" cap="small" dirty="0" smtClean="0">
              <a:solidFill>
                <a:schemeClr val="tx1"/>
              </a:solidFill>
              <a:latin typeface="Calibri" pitchFamily="34" charset="0"/>
            </a:endParaRPr>
          </a:p>
          <a:p>
            <a:pPr marL="457200" indent="-457200"/>
            <a:endParaRPr lang="de-AT" sz="2000" dirty="0" smtClean="0">
              <a:solidFill>
                <a:schemeClr val="tx1"/>
              </a:solidFill>
              <a:latin typeface="Calibri" pitchFamily="34" charset="0"/>
            </a:endParaRPr>
          </a:p>
          <a:p>
            <a:r>
              <a:rPr lang="de-AT" sz="2000" dirty="0" smtClean="0">
                <a:solidFill>
                  <a:schemeClr val="tx1"/>
                </a:solidFill>
                <a:latin typeface="Calibri" pitchFamily="34" charset="0"/>
              </a:rPr>
              <a:t> </a:t>
            </a:r>
          </a:p>
          <a:p>
            <a:endParaRPr lang="de-AT" sz="2000" dirty="0" smtClean="0">
              <a:solidFill>
                <a:schemeClr val="tx1"/>
              </a:solidFill>
              <a:latin typeface="Calibri" pitchFamily="34" charset="0"/>
            </a:endParaRPr>
          </a:p>
          <a:p>
            <a:endParaRPr lang="de-AT" sz="20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11" name="Titel 7"/>
          <p:cNvSpPr txBox="1">
            <a:spLocks/>
          </p:cNvSpPr>
          <p:nvPr/>
        </p:nvSpPr>
        <p:spPr>
          <a:xfrm>
            <a:off x="1079104" y="188640"/>
            <a:ext cx="8064896" cy="864096"/>
          </a:xfrm>
          <a:prstGeom prst="rect">
            <a:avLst/>
          </a:prstGeom>
        </p:spPr>
        <p:txBody>
          <a:bodyPr vert="horz" anchor="b">
            <a:noAutofit/>
          </a:bodyPr>
          <a:lstStyle>
            <a:lvl1pPr>
              <a:defRPr b="1"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60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/>
            </a:r>
            <a:br>
              <a:rPr kumimoji="0" lang="de-DE" sz="60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</a:br>
            <a:r>
              <a:rPr kumimoji="0" lang="de-DE" sz="60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/>
            </a:r>
            <a:br>
              <a:rPr kumimoji="0" lang="de-DE" sz="60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</a:br>
            <a:r>
              <a:rPr kumimoji="0" lang="de-DE" sz="60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/>
            </a:r>
            <a:br>
              <a:rPr kumimoji="0" lang="de-DE" sz="60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</a:br>
            <a:r>
              <a:rPr kumimoji="0" lang="de-DE" sz="60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/>
            </a:r>
            <a:br>
              <a:rPr kumimoji="0" lang="de-DE" sz="60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</a:br>
            <a:r>
              <a:rPr kumimoji="0" lang="de-DE" sz="60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/>
            </a:r>
            <a:br>
              <a:rPr kumimoji="0" lang="de-DE" sz="60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</a:br>
            <a:r>
              <a:rPr kumimoji="0" lang="de-DE" sz="60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/>
            </a:r>
            <a:br>
              <a:rPr kumimoji="0" lang="de-DE" sz="60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</a:br>
            <a:r>
              <a:rPr kumimoji="0" lang="de-DE" sz="60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/>
            </a:r>
            <a:br>
              <a:rPr kumimoji="0" lang="de-DE" sz="60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</a:br>
            <a:r>
              <a:rPr lang="de-DE" sz="6000" cap="small" noProof="0" dirty="0" smtClean="0">
                <a:solidFill>
                  <a:schemeClr val="tx2"/>
                </a:solidFill>
                <a:latin typeface="Calibri" pitchFamily="34" charset="0"/>
                <a:ea typeface="+mj-ea"/>
                <a:cs typeface="+mj-cs"/>
              </a:rPr>
              <a:t>4</a:t>
            </a:r>
            <a:r>
              <a:rPr kumimoji="0" lang="de-DE" sz="60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.Ergebnisse</a:t>
            </a:r>
            <a:endParaRPr kumimoji="0" lang="en-US" sz="6000" b="1" i="0" u="none" strike="noStrike" kern="1200" cap="small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12" name="Rechteck 11"/>
          <p:cNvSpPr/>
          <p:nvPr/>
        </p:nvSpPr>
        <p:spPr>
          <a:xfrm>
            <a:off x="1115616" y="6381328"/>
            <a:ext cx="7848872" cy="28803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de-AT" sz="160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Barbara Mauerhofer                                                        </a:t>
            </a:r>
            <a:r>
              <a:rPr lang="de-AT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E-Learning im Mathematikunterricht </a:t>
            </a:r>
          </a:p>
          <a:p>
            <a:pPr algn="r"/>
            <a:r>
              <a:rPr lang="de-AT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Differenzierung und Individualisierung im Mathematikunterricht mit E-Learning</a:t>
            </a:r>
            <a:endParaRPr lang="de-AT" dirty="0">
              <a:solidFill>
                <a:schemeClr val="bg1">
                  <a:lumMod val="50000"/>
                </a:schemeClr>
              </a:solidFill>
              <a:latin typeface="Calibri" pitchFamily="34" charset="0"/>
            </a:endParaRPr>
          </a:p>
        </p:txBody>
      </p:sp>
      <p:sp>
        <p:nvSpPr>
          <p:cNvPr id="10" name="Textfeld 9"/>
          <p:cNvSpPr txBox="1"/>
          <p:nvPr/>
        </p:nvSpPr>
        <p:spPr>
          <a:xfrm>
            <a:off x="395536" y="5733256"/>
            <a:ext cx="504056" cy="3847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AT" sz="1900" b="1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</a:rPr>
              <a:t>17</a:t>
            </a:r>
            <a:endParaRPr lang="de-AT" sz="1900" b="1" dirty="0">
              <a:solidFill>
                <a:schemeClr val="bg1">
                  <a:lumMod val="95000"/>
                </a:schemeClr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hteck 15"/>
          <p:cNvSpPr/>
          <p:nvPr/>
        </p:nvSpPr>
        <p:spPr>
          <a:xfrm>
            <a:off x="1285962" y="1227204"/>
            <a:ext cx="7678526" cy="38884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de-AT" sz="3000" b="1" dirty="0" smtClean="0">
              <a:solidFill>
                <a:schemeClr val="tx1"/>
              </a:solidFill>
              <a:latin typeface="Calibri" pitchFamily="34" charset="0"/>
            </a:endParaRPr>
          </a:p>
          <a:p>
            <a:endParaRPr lang="de-AT" sz="3000" b="1" dirty="0" smtClean="0">
              <a:solidFill>
                <a:schemeClr val="tx1"/>
              </a:solidFill>
              <a:latin typeface="Calibri" pitchFamily="34" charset="0"/>
            </a:endParaRPr>
          </a:p>
          <a:p>
            <a:pPr>
              <a:lnSpc>
                <a:spcPct val="150000"/>
              </a:lnSpc>
            </a:pPr>
            <a:endParaRPr lang="de-AT" sz="4000" b="1" cap="small" dirty="0" smtClean="0">
              <a:solidFill>
                <a:schemeClr val="tx1"/>
              </a:solidFill>
              <a:latin typeface="Calibri" pitchFamily="34" charset="0"/>
            </a:endParaRPr>
          </a:p>
          <a:p>
            <a:pPr>
              <a:lnSpc>
                <a:spcPct val="150000"/>
              </a:lnSpc>
            </a:pPr>
            <a:endParaRPr lang="de-AT" sz="4000" b="1" cap="small" dirty="0" smtClean="0">
              <a:solidFill>
                <a:schemeClr val="tx1"/>
              </a:solidFill>
              <a:latin typeface="Calibri" pitchFamily="34" charset="0"/>
            </a:endParaRPr>
          </a:p>
          <a:p>
            <a:pPr>
              <a:lnSpc>
                <a:spcPct val="150000"/>
              </a:lnSpc>
            </a:pPr>
            <a:r>
              <a:rPr lang="de-AT" sz="4000" b="1" cap="small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Kriterien</a:t>
            </a:r>
          </a:p>
          <a:p>
            <a:pPr marL="514350" lvl="0" indent="-514350"/>
            <a:r>
              <a:rPr lang="de-AT" sz="2400" b="1" cap="small" dirty="0" smtClean="0">
                <a:solidFill>
                  <a:prstClr val="black"/>
                </a:solidFill>
                <a:latin typeface="Calibri" pitchFamily="34" charset="0"/>
              </a:rPr>
              <a:t>Ein Material das differenziert und individualisiert…</a:t>
            </a:r>
            <a:endParaRPr lang="de-AT" sz="3500" b="1" cap="small" dirty="0" smtClean="0">
              <a:solidFill>
                <a:schemeClr val="tx1"/>
              </a:solidFill>
              <a:latin typeface="Calibri" pitchFamily="34" charset="0"/>
            </a:endParaRPr>
          </a:p>
          <a:p>
            <a:pPr marL="514350" indent="-514350"/>
            <a:r>
              <a:rPr lang="de-AT" sz="3500" b="1" cap="small" dirty="0" smtClean="0">
                <a:solidFill>
                  <a:schemeClr val="tx1"/>
                </a:solidFill>
                <a:latin typeface="Calibri" pitchFamily="34" charset="0"/>
              </a:rPr>
              <a:t>(3)Ausführungsbezogen</a:t>
            </a:r>
          </a:p>
          <a:p>
            <a:pPr marL="514350" lvl="0" indent="-514350">
              <a:buFont typeface="Wingdings" pitchFamily="2" charset="2"/>
              <a:buChar char="§"/>
            </a:pPr>
            <a:r>
              <a:rPr lang="de-AT" sz="3000" cap="small" dirty="0" smtClean="0">
                <a:solidFill>
                  <a:prstClr val="black"/>
                </a:solidFill>
                <a:latin typeface="Calibri" pitchFamily="34" charset="0"/>
              </a:rPr>
              <a:t>Möglichkeiten der Wiederholung und Vertiefung</a:t>
            </a:r>
          </a:p>
          <a:p>
            <a:pPr marL="514350" lvl="0" indent="-514350">
              <a:buFont typeface="Wingdings" pitchFamily="2" charset="2"/>
              <a:buChar char="§"/>
            </a:pPr>
            <a:r>
              <a:rPr lang="de-AT" sz="3000" cap="small" dirty="0" smtClean="0">
                <a:solidFill>
                  <a:prstClr val="black"/>
                </a:solidFill>
                <a:latin typeface="Calibri" pitchFamily="34" charset="0"/>
              </a:rPr>
              <a:t>problemlösungsorientierter Ansatz</a:t>
            </a:r>
          </a:p>
          <a:p>
            <a:pPr marL="514350" lvl="0" indent="-514350">
              <a:buFont typeface="Wingdings" pitchFamily="2" charset="2"/>
              <a:buChar char="§"/>
            </a:pPr>
            <a:r>
              <a:rPr lang="de-AT" sz="3000" cap="small" dirty="0" smtClean="0">
                <a:solidFill>
                  <a:prstClr val="black"/>
                </a:solidFill>
                <a:latin typeface="Calibri" pitchFamily="34" charset="0"/>
              </a:rPr>
              <a:t>Selbsttätiges und selbstständiges arbeiten an</a:t>
            </a:r>
          </a:p>
          <a:p>
            <a:pPr marL="514350" lvl="0" indent="-514350"/>
            <a:r>
              <a:rPr lang="de-AT" sz="3000" cap="small" dirty="0" smtClean="0">
                <a:solidFill>
                  <a:prstClr val="black"/>
                </a:solidFill>
                <a:latin typeface="Calibri" pitchFamily="34" charset="0"/>
              </a:rPr>
              <a:t>      Aufgaben</a:t>
            </a:r>
          </a:p>
          <a:p>
            <a:pPr marL="514350" lvl="0" indent="-514350">
              <a:buFont typeface="Wingdings" pitchFamily="2" charset="2"/>
              <a:buChar char="§"/>
            </a:pPr>
            <a:r>
              <a:rPr lang="de-AT" sz="3000" cap="small" dirty="0" smtClean="0">
                <a:solidFill>
                  <a:prstClr val="black"/>
                </a:solidFill>
                <a:latin typeface="Calibri" pitchFamily="34" charset="0"/>
              </a:rPr>
              <a:t>Selbstkontrolle</a:t>
            </a:r>
          </a:p>
          <a:p>
            <a:pPr marL="514350" lvl="0" indent="-514350">
              <a:buFont typeface="Wingdings" pitchFamily="2" charset="2"/>
              <a:buChar char="§"/>
            </a:pPr>
            <a:r>
              <a:rPr lang="de-AT" sz="3000" cap="small" dirty="0" smtClean="0">
                <a:solidFill>
                  <a:prstClr val="black"/>
                </a:solidFill>
                <a:latin typeface="Calibri" pitchFamily="34" charset="0"/>
              </a:rPr>
              <a:t>Flexible Nutzung</a:t>
            </a:r>
          </a:p>
          <a:p>
            <a:pPr marL="457200" indent="-457200"/>
            <a:endParaRPr lang="de-AT" sz="3000" b="1" cap="small" dirty="0" smtClean="0">
              <a:solidFill>
                <a:schemeClr val="tx1"/>
              </a:solidFill>
              <a:latin typeface="Calibri" pitchFamily="34" charset="0"/>
            </a:endParaRPr>
          </a:p>
          <a:p>
            <a:pPr marL="457200" indent="-457200"/>
            <a:endParaRPr lang="de-AT" sz="3000" b="1" cap="small" dirty="0" smtClean="0">
              <a:solidFill>
                <a:schemeClr val="tx1"/>
              </a:solidFill>
              <a:latin typeface="Calibri" pitchFamily="34" charset="0"/>
            </a:endParaRPr>
          </a:p>
          <a:p>
            <a:pPr marL="457200" indent="-457200"/>
            <a:endParaRPr lang="de-AT" sz="2000" dirty="0" smtClean="0">
              <a:solidFill>
                <a:schemeClr val="tx1"/>
              </a:solidFill>
              <a:latin typeface="Calibri" pitchFamily="34" charset="0"/>
            </a:endParaRPr>
          </a:p>
          <a:p>
            <a:r>
              <a:rPr lang="de-AT" sz="2000" dirty="0" smtClean="0">
                <a:solidFill>
                  <a:schemeClr val="tx1"/>
                </a:solidFill>
                <a:latin typeface="Calibri" pitchFamily="34" charset="0"/>
              </a:rPr>
              <a:t> </a:t>
            </a:r>
          </a:p>
          <a:p>
            <a:endParaRPr lang="de-AT" sz="2000" dirty="0" smtClean="0">
              <a:solidFill>
                <a:schemeClr val="tx1"/>
              </a:solidFill>
              <a:latin typeface="Calibri" pitchFamily="34" charset="0"/>
            </a:endParaRPr>
          </a:p>
          <a:p>
            <a:endParaRPr lang="de-AT" sz="20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11" name="Titel 7"/>
          <p:cNvSpPr txBox="1">
            <a:spLocks/>
          </p:cNvSpPr>
          <p:nvPr/>
        </p:nvSpPr>
        <p:spPr>
          <a:xfrm>
            <a:off x="1079104" y="188640"/>
            <a:ext cx="8064896" cy="864096"/>
          </a:xfrm>
          <a:prstGeom prst="rect">
            <a:avLst/>
          </a:prstGeom>
        </p:spPr>
        <p:txBody>
          <a:bodyPr vert="horz" anchor="b">
            <a:noAutofit/>
          </a:bodyPr>
          <a:lstStyle>
            <a:lvl1pPr>
              <a:defRPr b="1"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60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/>
            </a:r>
            <a:br>
              <a:rPr kumimoji="0" lang="de-DE" sz="60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</a:br>
            <a:r>
              <a:rPr kumimoji="0" lang="de-DE" sz="60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/>
            </a:r>
            <a:br>
              <a:rPr kumimoji="0" lang="de-DE" sz="60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</a:br>
            <a:r>
              <a:rPr kumimoji="0" lang="de-DE" sz="60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/>
            </a:r>
            <a:br>
              <a:rPr kumimoji="0" lang="de-DE" sz="60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</a:br>
            <a:r>
              <a:rPr kumimoji="0" lang="de-DE" sz="60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/>
            </a:r>
            <a:br>
              <a:rPr kumimoji="0" lang="de-DE" sz="60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</a:br>
            <a:r>
              <a:rPr kumimoji="0" lang="de-DE" sz="60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/>
            </a:r>
            <a:br>
              <a:rPr kumimoji="0" lang="de-DE" sz="60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</a:br>
            <a:r>
              <a:rPr kumimoji="0" lang="de-DE" sz="60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/>
            </a:r>
            <a:br>
              <a:rPr kumimoji="0" lang="de-DE" sz="60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</a:br>
            <a:r>
              <a:rPr kumimoji="0" lang="de-DE" sz="60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/>
            </a:r>
            <a:br>
              <a:rPr kumimoji="0" lang="de-DE" sz="60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</a:br>
            <a:r>
              <a:rPr lang="de-DE" sz="6000" cap="small" noProof="0" dirty="0" smtClean="0">
                <a:solidFill>
                  <a:schemeClr val="tx2"/>
                </a:solidFill>
                <a:latin typeface="Calibri" pitchFamily="34" charset="0"/>
                <a:ea typeface="+mj-ea"/>
                <a:cs typeface="+mj-cs"/>
              </a:rPr>
              <a:t>4</a:t>
            </a:r>
            <a:r>
              <a:rPr kumimoji="0" lang="de-DE" sz="60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.Ergebnisse</a:t>
            </a:r>
            <a:endParaRPr kumimoji="0" lang="en-US" sz="6000" b="1" i="0" u="none" strike="noStrike" kern="1200" cap="small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12" name="Rechteck 11"/>
          <p:cNvSpPr/>
          <p:nvPr/>
        </p:nvSpPr>
        <p:spPr>
          <a:xfrm>
            <a:off x="1115616" y="6381328"/>
            <a:ext cx="7848872" cy="28803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de-AT" sz="160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Barbara Mauerhofer                                                        </a:t>
            </a:r>
            <a:r>
              <a:rPr lang="de-AT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E-Learning im Mathematikunterricht </a:t>
            </a:r>
          </a:p>
          <a:p>
            <a:pPr algn="r"/>
            <a:r>
              <a:rPr lang="de-AT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Differenzierung und Individualisierung im Mathematikunterricht mit E-Learning</a:t>
            </a:r>
            <a:endParaRPr lang="de-AT" dirty="0">
              <a:solidFill>
                <a:schemeClr val="bg1">
                  <a:lumMod val="50000"/>
                </a:schemeClr>
              </a:solidFill>
              <a:latin typeface="Calibri" pitchFamily="34" charset="0"/>
            </a:endParaRPr>
          </a:p>
        </p:txBody>
      </p:sp>
      <p:sp>
        <p:nvSpPr>
          <p:cNvPr id="10" name="Textfeld 9"/>
          <p:cNvSpPr txBox="1"/>
          <p:nvPr/>
        </p:nvSpPr>
        <p:spPr>
          <a:xfrm>
            <a:off x="395536" y="5733256"/>
            <a:ext cx="504056" cy="3847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AT" sz="1900" b="1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</a:rPr>
              <a:t>16</a:t>
            </a:r>
            <a:endParaRPr lang="de-AT" sz="1900" b="1" dirty="0">
              <a:solidFill>
                <a:schemeClr val="bg1">
                  <a:lumMod val="95000"/>
                </a:schemeClr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hteck 15"/>
          <p:cNvSpPr/>
          <p:nvPr/>
        </p:nvSpPr>
        <p:spPr>
          <a:xfrm>
            <a:off x="1285962" y="518859"/>
            <a:ext cx="7678526" cy="121709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de-AT" sz="3000" b="1" dirty="0" smtClean="0">
              <a:solidFill>
                <a:schemeClr val="tx1"/>
              </a:solidFill>
              <a:latin typeface="Calibri" pitchFamily="34" charset="0"/>
            </a:endParaRPr>
          </a:p>
          <a:p>
            <a:endParaRPr lang="de-AT" sz="3000" b="1" dirty="0" smtClean="0">
              <a:solidFill>
                <a:schemeClr val="tx1"/>
              </a:solidFill>
              <a:latin typeface="Calibri" pitchFamily="34" charset="0"/>
            </a:endParaRPr>
          </a:p>
          <a:p>
            <a:pPr>
              <a:lnSpc>
                <a:spcPct val="150000"/>
              </a:lnSpc>
            </a:pPr>
            <a:endParaRPr lang="de-AT" sz="4000" b="1" cap="small" dirty="0" smtClean="0">
              <a:solidFill>
                <a:schemeClr val="tx1"/>
              </a:solidFill>
              <a:latin typeface="Calibri" pitchFamily="34" charset="0"/>
            </a:endParaRPr>
          </a:p>
          <a:p>
            <a:pPr>
              <a:lnSpc>
                <a:spcPct val="150000"/>
              </a:lnSpc>
            </a:pPr>
            <a:endParaRPr lang="de-AT" sz="4000" b="1" cap="small" dirty="0" smtClean="0">
              <a:solidFill>
                <a:schemeClr val="tx1"/>
              </a:solidFill>
              <a:latin typeface="Calibri" pitchFamily="34" charset="0"/>
            </a:endParaRPr>
          </a:p>
          <a:p>
            <a:pPr>
              <a:lnSpc>
                <a:spcPct val="150000"/>
              </a:lnSpc>
            </a:pPr>
            <a:endParaRPr lang="de-AT" sz="6000" b="1" cap="small" dirty="0" smtClean="0">
              <a:solidFill>
                <a:schemeClr val="bg1">
                  <a:lumMod val="50000"/>
                </a:schemeClr>
              </a:solidFill>
              <a:latin typeface="Calibri" pitchFamily="34" charset="0"/>
            </a:endParaRPr>
          </a:p>
          <a:p>
            <a:pPr>
              <a:lnSpc>
                <a:spcPct val="150000"/>
              </a:lnSpc>
            </a:pPr>
            <a:endParaRPr lang="de-AT" sz="6000" b="1" cap="small" dirty="0" smtClean="0">
              <a:solidFill>
                <a:schemeClr val="bg1">
                  <a:lumMod val="50000"/>
                </a:schemeClr>
              </a:solidFill>
              <a:latin typeface="Calibri" pitchFamily="34" charset="0"/>
            </a:endParaRPr>
          </a:p>
          <a:p>
            <a:pPr>
              <a:lnSpc>
                <a:spcPct val="150000"/>
              </a:lnSpc>
            </a:pPr>
            <a:endParaRPr lang="de-AT" sz="6000" b="1" cap="small" dirty="0" smtClean="0">
              <a:solidFill>
                <a:schemeClr val="bg1">
                  <a:lumMod val="50000"/>
                </a:schemeClr>
              </a:solidFill>
              <a:latin typeface="Calibri" pitchFamily="34" charset="0"/>
            </a:endParaRPr>
          </a:p>
          <a:p>
            <a:pPr>
              <a:lnSpc>
                <a:spcPct val="150000"/>
              </a:lnSpc>
            </a:pPr>
            <a:r>
              <a:rPr lang="de-AT" sz="6000" b="1" cap="small" dirty="0" smtClean="0">
                <a:solidFill>
                  <a:schemeClr val="tx1"/>
                </a:solidFill>
                <a:latin typeface="Calibri" pitchFamily="34" charset="0"/>
              </a:rPr>
              <a:t>Forschungsfrage 1</a:t>
            </a:r>
            <a:r>
              <a:rPr lang="de-AT" sz="6000" b="1" cap="small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 </a:t>
            </a:r>
          </a:p>
          <a:p>
            <a:pPr marL="457200" indent="-457200"/>
            <a:endParaRPr lang="de-AT" sz="3000" b="1" cap="small" dirty="0" smtClean="0">
              <a:solidFill>
                <a:schemeClr val="tx1"/>
              </a:solidFill>
              <a:latin typeface="Calibri" pitchFamily="34" charset="0"/>
            </a:endParaRPr>
          </a:p>
          <a:p>
            <a:pPr marL="457200" indent="-457200"/>
            <a:endParaRPr lang="de-AT" sz="3000" b="1" cap="small" dirty="0" smtClean="0">
              <a:solidFill>
                <a:schemeClr val="tx1"/>
              </a:solidFill>
              <a:latin typeface="Calibri" pitchFamily="34" charset="0"/>
            </a:endParaRPr>
          </a:p>
          <a:p>
            <a:pPr marL="457200" indent="-457200"/>
            <a:endParaRPr lang="de-AT" sz="2000" dirty="0" smtClean="0">
              <a:solidFill>
                <a:schemeClr val="tx1"/>
              </a:solidFill>
              <a:latin typeface="Calibri" pitchFamily="34" charset="0"/>
            </a:endParaRPr>
          </a:p>
          <a:p>
            <a:r>
              <a:rPr lang="de-AT" sz="2000" dirty="0" smtClean="0">
                <a:solidFill>
                  <a:schemeClr val="tx1"/>
                </a:solidFill>
                <a:latin typeface="Calibri" pitchFamily="34" charset="0"/>
              </a:rPr>
              <a:t> </a:t>
            </a:r>
          </a:p>
          <a:p>
            <a:endParaRPr lang="de-AT" sz="2000" dirty="0" smtClean="0">
              <a:solidFill>
                <a:schemeClr val="tx1"/>
              </a:solidFill>
              <a:latin typeface="Calibri" pitchFamily="34" charset="0"/>
            </a:endParaRPr>
          </a:p>
          <a:p>
            <a:endParaRPr lang="de-AT" sz="20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11" name="Titel 7"/>
          <p:cNvSpPr txBox="1">
            <a:spLocks/>
          </p:cNvSpPr>
          <p:nvPr/>
        </p:nvSpPr>
        <p:spPr>
          <a:xfrm>
            <a:off x="1079104" y="188640"/>
            <a:ext cx="8064896" cy="864096"/>
          </a:xfrm>
          <a:prstGeom prst="rect">
            <a:avLst/>
          </a:prstGeom>
        </p:spPr>
        <p:txBody>
          <a:bodyPr vert="horz" anchor="b">
            <a:noAutofit/>
          </a:bodyPr>
          <a:lstStyle>
            <a:lvl1pPr>
              <a:defRPr b="1"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60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/>
            </a:r>
            <a:br>
              <a:rPr kumimoji="0" lang="de-DE" sz="60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</a:br>
            <a:r>
              <a:rPr kumimoji="0" lang="de-DE" sz="60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/>
            </a:r>
            <a:br>
              <a:rPr kumimoji="0" lang="de-DE" sz="60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</a:br>
            <a:r>
              <a:rPr kumimoji="0" lang="de-DE" sz="60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/>
            </a:r>
            <a:br>
              <a:rPr kumimoji="0" lang="de-DE" sz="60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</a:br>
            <a:r>
              <a:rPr kumimoji="0" lang="de-DE" sz="60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/>
            </a:r>
            <a:br>
              <a:rPr kumimoji="0" lang="de-DE" sz="60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</a:br>
            <a:r>
              <a:rPr kumimoji="0" lang="de-DE" sz="60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/>
            </a:r>
            <a:br>
              <a:rPr kumimoji="0" lang="de-DE" sz="60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</a:br>
            <a:r>
              <a:rPr kumimoji="0" lang="de-DE" sz="60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/>
            </a:r>
            <a:br>
              <a:rPr kumimoji="0" lang="de-DE" sz="60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</a:br>
            <a:r>
              <a:rPr kumimoji="0" lang="de-DE" sz="60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/>
            </a:r>
            <a:br>
              <a:rPr kumimoji="0" lang="de-DE" sz="60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</a:br>
            <a:r>
              <a:rPr lang="de-DE" sz="6000" cap="small" noProof="0" dirty="0" smtClean="0">
                <a:solidFill>
                  <a:schemeClr val="tx2"/>
                </a:solidFill>
                <a:latin typeface="Calibri" pitchFamily="34" charset="0"/>
                <a:ea typeface="+mj-ea"/>
                <a:cs typeface="+mj-cs"/>
              </a:rPr>
              <a:t>4</a:t>
            </a:r>
            <a:r>
              <a:rPr kumimoji="0" lang="de-DE" sz="60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.Ergebnisse</a:t>
            </a:r>
            <a:endParaRPr kumimoji="0" lang="en-US" sz="6000" b="1" i="0" u="none" strike="noStrike" kern="1200" cap="small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12" name="Rechteck 11"/>
          <p:cNvSpPr/>
          <p:nvPr/>
        </p:nvSpPr>
        <p:spPr>
          <a:xfrm>
            <a:off x="1115616" y="6381328"/>
            <a:ext cx="7848872" cy="28803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de-AT" sz="160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Barbara Mauerhofer                                                        </a:t>
            </a:r>
            <a:r>
              <a:rPr lang="de-AT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E-Learning im Mathematikunterricht </a:t>
            </a:r>
          </a:p>
          <a:p>
            <a:pPr algn="r"/>
            <a:r>
              <a:rPr lang="de-AT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Differenzierung und Individualisierung im Mathematikunterricht mit E-Learning</a:t>
            </a:r>
            <a:endParaRPr lang="de-AT" dirty="0">
              <a:solidFill>
                <a:schemeClr val="bg1">
                  <a:lumMod val="50000"/>
                </a:schemeClr>
              </a:solidFill>
              <a:latin typeface="Calibri" pitchFamily="34" charset="0"/>
            </a:endParaRPr>
          </a:p>
        </p:txBody>
      </p:sp>
      <p:pic>
        <p:nvPicPr>
          <p:cNvPr id="44034" name="Picture 2" descr="häkchen,haken,OK,symbol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948264" y="4149080"/>
            <a:ext cx="1223418" cy="1223418"/>
          </a:xfrm>
          <a:prstGeom prst="rect">
            <a:avLst/>
          </a:prstGeom>
          <a:noFill/>
        </p:spPr>
      </p:pic>
      <p:sp>
        <p:nvSpPr>
          <p:cNvPr id="17" name="Textfeld 16"/>
          <p:cNvSpPr txBox="1"/>
          <p:nvPr/>
        </p:nvSpPr>
        <p:spPr>
          <a:xfrm>
            <a:off x="395536" y="5733256"/>
            <a:ext cx="504056" cy="3847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AT" sz="1900" b="1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</a:rPr>
              <a:t>15</a:t>
            </a:r>
            <a:endParaRPr lang="de-AT" sz="1900" b="1" dirty="0">
              <a:solidFill>
                <a:schemeClr val="bg1">
                  <a:lumMod val="95000"/>
                </a:schemeClr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el 7"/>
          <p:cNvSpPr txBox="1">
            <a:spLocks/>
          </p:cNvSpPr>
          <p:nvPr/>
        </p:nvSpPr>
        <p:spPr>
          <a:xfrm>
            <a:off x="1079104" y="188640"/>
            <a:ext cx="8064896" cy="864096"/>
          </a:xfrm>
          <a:prstGeom prst="rect">
            <a:avLst/>
          </a:prstGeom>
        </p:spPr>
        <p:txBody>
          <a:bodyPr vert="horz" anchor="b">
            <a:noAutofit/>
          </a:bodyPr>
          <a:lstStyle>
            <a:lvl1pPr>
              <a:defRPr b="1"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60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/>
            </a:r>
            <a:br>
              <a:rPr kumimoji="0" lang="de-DE" sz="60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</a:br>
            <a:r>
              <a:rPr kumimoji="0" lang="de-DE" sz="60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/>
            </a:r>
            <a:br>
              <a:rPr kumimoji="0" lang="de-DE" sz="60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</a:br>
            <a:r>
              <a:rPr kumimoji="0" lang="de-DE" sz="60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/>
            </a:r>
            <a:br>
              <a:rPr kumimoji="0" lang="de-DE" sz="60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</a:br>
            <a:r>
              <a:rPr kumimoji="0" lang="de-DE" sz="60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/>
            </a:r>
            <a:br>
              <a:rPr kumimoji="0" lang="de-DE" sz="60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</a:br>
            <a:r>
              <a:rPr kumimoji="0" lang="de-DE" sz="60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/>
            </a:r>
            <a:br>
              <a:rPr kumimoji="0" lang="de-DE" sz="60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</a:br>
            <a:r>
              <a:rPr kumimoji="0" lang="de-DE" sz="60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/>
            </a:r>
            <a:br>
              <a:rPr kumimoji="0" lang="de-DE" sz="60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</a:br>
            <a:r>
              <a:rPr kumimoji="0" lang="de-DE" sz="60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/>
            </a:r>
            <a:br>
              <a:rPr kumimoji="0" lang="de-DE" sz="60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</a:br>
            <a:r>
              <a:rPr lang="de-DE" sz="6000" cap="small" noProof="0" dirty="0" smtClean="0">
                <a:solidFill>
                  <a:schemeClr val="tx2"/>
                </a:solidFill>
                <a:latin typeface="Calibri" pitchFamily="34" charset="0"/>
                <a:ea typeface="+mj-ea"/>
                <a:cs typeface="+mj-cs"/>
              </a:rPr>
              <a:t>4</a:t>
            </a:r>
            <a:r>
              <a:rPr kumimoji="0" lang="de-DE" sz="60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.Ergebnisse</a:t>
            </a:r>
            <a:endParaRPr kumimoji="0" lang="en-US" sz="6000" b="1" i="0" u="none" strike="noStrike" kern="1200" cap="small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12" name="Rechteck 11"/>
          <p:cNvSpPr/>
          <p:nvPr/>
        </p:nvSpPr>
        <p:spPr>
          <a:xfrm>
            <a:off x="1115616" y="6381328"/>
            <a:ext cx="7848872" cy="28803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de-AT" sz="160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Barbara Mauerhofer                                                        </a:t>
            </a:r>
            <a:r>
              <a:rPr lang="de-AT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E-Learning im Mathematikunterricht </a:t>
            </a:r>
          </a:p>
          <a:p>
            <a:pPr algn="r"/>
            <a:r>
              <a:rPr lang="de-AT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Differenzierung und Individualisierung im Mathematikunterricht mit E-Learning</a:t>
            </a:r>
            <a:endParaRPr lang="de-AT" dirty="0">
              <a:solidFill>
                <a:schemeClr val="bg1">
                  <a:lumMod val="50000"/>
                </a:schemeClr>
              </a:solidFill>
              <a:latin typeface="Calibri" pitchFamily="34" charset="0"/>
            </a:endParaRPr>
          </a:p>
        </p:txBody>
      </p:sp>
      <p:sp>
        <p:nvSpPr>
          <p:cNvPr id="18" name="Textfeld 17"/>
          <p:cNvSpPr txBox="1"/>
          <p:nvPr/>
        </p:nvSpPr>
        <p:spPr>
          <a:xfrm>
            <a:off x="395536" y="5733256"/>
            <a:ext cx="504056" cy="3847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AT" sz="1900" b="1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</a:rPr>
              <a:t>14</a:t>
            </a:r>
            <a:endParaRPr lang="de-AT" sz="1900" b="1" dirty="0">
              <a:solidFill>
                <a:schemeClr val="bg1">
                  <a:lumMod val="95000"/>
                </a:schemeClr>
              </a:solidFill>
              <a:latin typeface="Calibri" pitchFamily="34" charset="0"/>
            </a:endParaRPr>
          </a:p>
        </p:txBody>
      </p:sp>
      <p:sp>
        <p:nvSpPr>
          <p:cNvPr id="14" name="Wolkenförmige Legende 13"/>
          <p:cNvSpPr/>
          <p:nvPr/>
        </p:nvSpPr>
        <p:spPr>
          <a:xfrm>
            <a:off x="3059832" y="2204864"/>
            <a:ext cx="3744416" cy="2232248"/>
          </a:xfrm>
          <a:prstGeom prst="cloudCallout">
            <a:avLst>
              <a:gd name="adj1" fmla="val -49897"/>
              <a:gd name="adj2" fmla="val 111685"/>
            </a:avLst>
          </a:prstGeom>
          <a:solidFill>
            <a:schemeClr val="accent4">
              <a:lumMod val="60000"/>
              <a:lumOff val="40000"/>
            </a:schemeClr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sz="3500" b="1" cap="small" dirty="0" smtClean="0">
                <a:solidFill>
                  <a:schemeClr val="tx1"/>
                </a:solidFill>
                <a:latin typeface="Calibri" pitchFamily="34" charset="0"/>
              </a:rPr>
              <a:t>Wo bleibt die Praxis?</a:t>
            </a:r>
            <a:endParaRPr lang="de-AT" sz="3500" b="1" cap="small" dirty="0">
              <a:solidFill>
                <a:schemeClr val="tx1"/>
              </a:solidFill>
              <a:latin typeface="Calibri" pitchFamily="34" charset="0"/>
            </a:endParaRPr>
          </a:p>
        </p:txBody>
      </p:sp>
      <p:pic>
        <p:nvPicPr>
          <p:cNvPr id="17" name="Picture 1"/>
          <p:cNvPicPr>
            <a:picLocks noChangeAspect="1" noChangeArrowheads="1"/>
          </p:cNvPicPr>
          <p:nvPr/>
        </p:nvPicPr>
        <p:blipFill>
          <a:blip r:embed="rId2" cstate="print"/>
          <a:srcRect l="7688" t="5518" r="12869" b="14468"/>
          <a:stretch>
            <a:fillRect/>
          </a:stretch>
        </p:blipFill>
        <p:spPr bwMode="auto">
          <a:xfrm>
            <a:off x="6660232" y="4365104"/>
            <a:ext cx="2001326" cy="18722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7"/>
          <p:cNvSpPr>
            <a:spLocks noGrp="1"/>
          </p:cNvSpPr>
          <p:nvPr>
            <p:ph type="ctrTitle"/>
          </p:nvPr>
        </p:nvSpPr>
        <p:spPr>
          <a:xfrm>
            <a:off x="899592" y="260648"/>
            <a:ext cx="8064896" cy="864096"/>
          </a:xfrm>
        </p:spPr>
        <p:txBody>
          <a:bodyPr>
            <a:noAutofit/>
          </a:bodyPr>
          <a:lstStyle>
            <a:lvl1pPr>
              <a:defRPr b="1"/>
            </a:lvl1pPr>
          </a:lstStyle>
          <a:p>
            <a:pPr algn="r"/>
            <a:r>
              <a:rPr kumimoji="0" lang="de-DE" sz="6000" dirty="0" smtClean="0">
                <a:solidFill>
                  <a:schemeClr val="tx1"/>
                </a:solidFill>
                <a:latin typeface="Calibri" pitchFamily="34" charset="0"/>
              </a:rPr>
              <a:t/>
            </a:r>
            <a:br>
              <a:rPr kumimoji="0" lang="de-DE" sz="6000" dirty="0" smtClean="0">
                <a:solidFill>
                  <a:schemeClr val="tx1"/>
                </a:solidFill>
                <a:latin typeface="Calibri" pitchFamily="34" charset="0"/>
              </a:rPr>
            </a:br>
            <a:r>
              <a:rPr lang="de-DE" sz="6000" dirty="0" smtClean="0">
                <a:solidFill>
                  <a:schemeClr val="tx1"/>
                </a:solidFill>
                <a:latin typeface="Calibri" pitchFamily="34" charset="0"/>
              </a:rPr>
              <a:t/>
            </a:r>
            <a:br>
              <a:rPr lang="de-DE" sz="6000" dirty="0" smtClean="0">
                <a:solidFill>
                  <a:schemeClr val="tx1"/>
                </a:solidFill>
                <a:latin typeface="Calibri" pitchFamily="34" charset="0"/>
              </a:rPr>
            </a:br>
            <a:r>
              <a:rPr lang="de-DE" sz="6000" dirty="0" smtClean="0">
                <a:solidFill>
                  <a:schemeClr val="tx1"/>
                </a:solidFill>
                <a:latin typeface="Calibri" pitchFamily="34" charset="0"/>
              </a:rPr>
              <a:t/>
            </a:r>
            <a:br>
              <a:rPr lang="de-DE" sz="6000" dirty="0" smtClean="0">
                <a:solidFill>
                  <a:schemeClr val="tx1"/>
                </a:solidFill>
                <a:latin typeface="Calibri" pitchFamily="34" charset="0"/>
              </a:rPr>
            </a:br>
            <a:r>
              <a:rPr lang="de-DE" sz="6000" dirty="0" smtClean="0">
                <a:solidFill>
                  <a:schemeClr val="tx1"/>
                </a:solidFill>
                <a:latin typeface="Calibri" pitchFamily="34" charset="0"/>
              </a:rPr>
              <a:t/>
            </a:r>
            <a:br>
              <a:rPr lang="de-DE" sz="6000" dirty="0" smtClean="0">
                <a:solidFill>
                  <a:schemeClr val="tx1"/>
                </a:solidFill>
                <a:latin typeface="Calibri" pitchFamily="34" charset="0"/>
              </a:rPr>
            </a:br>
            <a:r>
              <a:rPr lang="de-DE" sz="6000" dirty="0" smtClean="0">
                <a:solidFill>
                  <a:schemeClr val="tx1"/>
                </a:solidFill>
                <a:latin typeface="Calibri" pitchFamily="34" charset="0"/>
              </a:rPr>
              <a:t/>
            </a:r>
            <a:br>
              <a:rPr lang="de-DE" sz="6000" dirty="0" smtClean="0">
                <a:solidFill>
                  <a:schemeClr val="tx1"/>
                </a:solidFill>
                <a:latin typeface="Calibri" pitchFamily="34" charset="0"/>
              </a:rPr>
            </a:br>
            <a:r>
              <a:rPr lang="de-DE" sz="6000" dirty="0" smtClean="0">
                <a:solidFill>
                  <a:schemeClr val="tx1"/>
                </a:solidFill>
                <a:latin typeface="Calibri" pitchFamily="34" charset="0"/>
              </a:rPr>
              <a:t/>
            </a:r>
            <a:br>
              <a:rPr lang="de-DE" sz="6000" dirty="0" smtClean="0">
                <a:solidFill>
                  <a:schemeClr val="tx1"/>
                </a:solidFill>
                <a:latin typeface="Calibri" pitchFamily="34" charset="0"/>
              </a:rPr>
            </a:br>
            <a:r>
              <a:rPr lang="de-DE" sz="6000" dirty="0" smtClean="0">
                <a:solidFill>
                  <a:schemeClr val="tx1"/>
                </a:solidFill>
                <a:latin typeface="Calibri" pitchFamily="34" charset="0"/>
              </a:rPr>
              <a:t/>
            </a:r>
            <a:br>
              <a:rPr lang="de-DE" sz="6000" dirty="0" smtClean="0">
                <a:solidFill>
                  <a:schemeClr val="tx1"/>
                </a:solidFill>
                <a:latin typeface="Calibri" pitchFamily="34" charset="0"/>
              </a:rPr>
            </a:br>
            <a:r>
              <a:rPr lang="de-DE" sz="6000" dirty="0" smtClean="0">
                <a:latin typeface="Calibri" pitchFamily="34" charset="0"/>
              </a:rPr>
              <a:t>Inhalte</a:t>
            </a:r>
            <a:endParaRPr kumimoji="0" lang="en-US" sz="6000" dirty="0">
              <a:latin typeface="Calibri" pitchFamily="34" charset="0"/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1115616" y="1124744"/>
            <a:ext cx="7776864" cy="504056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9" name="Rechteck 8"/>
          <p:cNvSpPr/>
          <p:nvPr/>
        </p:nvSpPr>
        <p:spPr>
          <a:xfrm>
            <a:off x="1285390" y="1252962"/>
            <a:ext cx="7488832" cy="38884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de-AT" sz="3000" b="1" dirty="0" smtClean="0">
              <a:solidFill>
                <a:schemeClr val="tx1"/>
              </a:solidFill>
              <a:latin typeface="Calibri" pitchFamily="34" charset="0"/>
            </a:endParaRPr>
          </a:p>
          <a:p>
            <a:endParaRPr lang="de-AT" sz="3000" b="1" dirty="0" smtClean="0">
              <a:solidFill>
                <a:schemeClr val="tx1"/>
              </a:solidFill>
              <a:latin typeface="Calibri" pitchFamily="34" charset="0"/>
            </a:endParaRPr>
          </a:p>
          <a:p>
            <a:endParaRPr lang="de-AT" sz="3000" b="1" dirty="0" smtClean="0">
              <a:solidFill>
                <a:schemeClr val="tx1"/>
              </a:solidFill>
              <a:latin typeface="Calibri" pitchFamily="34" charset="0"/>
            </a:endParaRPr>
          </a:p>
          <a:p>
            <a:endParaRPr lang="de-AT" sz="3000" b="1" dirty="0" smtClean="0">
              <a:solidFill>
                <a:schemeClr val="tx1"/>
              </a:solidFill>
              <a:latin typeface="Calibri" pitchFamily="34" charset="0"/>
            </a:endParaRPr>
          </a:p>
          <a:p>
            <a:endParaRPr lang="de-AT" sz="3000" b="1" dirty="0" smtClean="0">
              <a:solidFill>
                <a:schemeClr val="tx1"/>
              </a:solidFill>
              <a:latin typeface="Calibri" pitchFamily="34" charset="0"/>
            </a:endParaRPr>
          </a:p>
          <a:p>
            <a:endParaRPr lang="de-AT" sz="3000" b="1" dirty="0" smtClean="0">
              <a:solidFill>
                <a:schemeClr val="tx1"/>
              </a:solidFill>
              <a:latin typeface="Calibri" pitchFamily="34" charset="0"/>
            </a:endParaRPr>
          </a:p>
          <a:p>
            <a:endParaRPr lang="de-AT" sz="3000" b="1" dirty="0" smtClean="0">
              <a:solidFill>
                <a:schemeClr val="tx1"/>
              </a:solidFill>
              <a:latin typeface="Calibri" pitchFamily="34" charset="0"/>
            </a:endParaRPr>
          </a:p>
          <a:p>
            <a:endParaRPr lang="de-AT" sz="3000" b="1" dirty="0" smtClean="0">
              <a:solidFill>
                <a:schemeClr val="tx1"/>
              </a:solidFill>
              <a:latin typeface="Calibri" pitchFamily="34" charset="0"/>
            </a:endParaRPr>
          </a:p>
          <a:p>
            <a:pPr>
              <a:lnSpc>
                <a:spcPct val="150000"/>
              </a:lnSpc>
            </a:pPr>
            <a:r>
              <a:rPr lang="de-AT" sz="4000" b="1" dirty="0" smtClean="0">
                <a:solidFill>
                  <a:schemeClr val="tx2"/>
                </a:solidFill>
                <a:latin typeface="Calibri" pitchFamily="34" charset="0"/>
              </a:rPr>
              <a:t>1. </a:t>
            </a:r>
            <a:r>
              <a:rPr lang="de-AT" sz="4000" b="1" cap="small" dirty="0" smtClean="0">
                <a:solidFill>
                  <a:schemeClr val="tx1"/>
                </a:solidFill>
                <a:latin typeface="Calibri" pitchFamily="34" charset="0"/>
              </a:rPr>
              <a:t>Forschungsfragen &amp; Thesen</a:t>
            </a:r>
            <a:endParaRPr lang="de-AT" sz="4000" b="1" dirty="0" smtClean="0">
              <a:solidFill>
                <a:schemeClr val="tx1"/>
              </a:solidFill>
              <a:latin typeface="Calibri" pitchFamily="34" charset="0"/>
            </a:endParaRPr>
          </a:p>
          <a:p>
            <a:pPr>
              <a:lnSpc>
                <a:spcPct val="150000"/>
              </a:lnSpc>
            </a:pPr>
            <a:r>
              <a:rPr lang="de-AT" sz="4000" b="1" dirty="0" smtClean="0">
                <a:solidFill>
                  <a:schemeClr val="tx2"/>
                </a:solidFill>
                <a:latin typeface="Calibri" pitchFamily="34" charset="0"/>
              </a:rPr>
              <a:t>2. </a:t>
            </a:r>
            <a:r>
              <a:rPr lang="de-AT" sz="4000" b="1" cap="small" dirty="0" smtClean="0">
                <a:solidFill>
                  <a:schemeClr val="tx1"/>
                </a:solidFill>
                <a:latin typeface="Calibri" pitchFamily="34" charset="0"/>
              </a:rPr>
              <a:t>Theoretische Grundlagen</a:t>
            </a:r>
            <a:endParaRPr lang="de-AT" sz="4000" b="1" dirty="0" smtClean="0">
              <a:solidFill>
                <a:schemeClr val="tx1"/>
              </a:solidFill>
              <a:latin typeface="Calibri" pitchFamily="34" charset="0"/>
            </a:endParaRPr>
          </a:p>
          <a:p>
            <a:pPr>
              <a:lnSpc>
                <a:spcPct val="150000"/>
              </a:lnSpc>
            </a:pPr>
            <a:r>
              <a:rPr lang="de-AT" sz="4000" b="1" dirty="0" smtClean="0">
                <a:solidFill>
                  <a:schemeClr val="tx2"/>
                </a:solidFill>
                <a:latin typeface="Calibri" pitchFamily="34" charset="0"/>
              </a:rPr>
              <a:t>3. </a:t>
            </a:r>
            <a:r>
              <a:rPr lang="de-AT" sz="4000" b="1" cap="small" dirty="0" smtClean="0">
                <a:solidFill>
                  <a:schemeClr val="tx1"/>
                </a:solidFill>
                <a:latin typeface="Calibri" pitchFamily="34" charset="0"/>
              </a:rPr>
              <a:t>Untersuchungsdesign</a:t>
            </a:r>
            <a:endParaRPr lang="de-AT" sz="4000" b="1" dirty="0" smtClean="0">
              <a:solidFill>
                <a:schemeClr val="tx1"/>
              </a:solidFill>
              <a:latin typeface="Calibri" pitchFamily="34" charset="0"/>
            </a:endParaRPr>
          </a:p>
          <a:p>
            <a:pPr>
              <a:lnSpc>
                <a:spcPct val="150000"/>
              </a:lnSpc>
            </a:pPr>
            <a:r>
              <a:rPr lang="de-AT" sz="4000" b="1" dirty="0" smtClean="0">
                <a:solidFill>
                  <a:schemeClr val="tx2"/>
                </a:solidFill>
                <a:latin typeface="Calibri" pitchFamily="34" charset="0"/>
              </a:rPr>
              <a:t>5. </a:t>
            </a:r>
            <a:r>
              <a:rPr lang="de-AT" sz="4000" b="1" cap="small" dirty="0" smtClean="0">
                <a:solidFill>
                  <a:schemeClr val="tx1"/>
                </a:solidFill>
                <a:latin typeface="Calibri" pitchFamily="34" charset="0"/>
              </a:rPr>
              <a:t>Ergebnisse</a:t>
            </a:r>
            <a:endParaRPr lang="de-AT" sz="4000" b="1" dirty="0" smtClean="0">
              <a:solidFill>
                <a:schemeClr val="tx1"/>
              </a:solidFill>
              <a:latin typeface="Calibri" pitchFamily="34" charset="0"/>
            </a:endParaRPr>
          </a:p>
          <a:p>
            <a:pPr>
              <a:lnSpc>
                <a:spcPct val="150000"/>
              </a:lnSpc>
            </a:pPr>
            <a:r>
              <a:rPr lang="de-AT" sz="4000" b="1" dirty="0" smtClean="0">
                <a:solidFill>
                  <a:schemeClr val="tx2"/>
                </a:solidFill>
                <a:latin typeface="Calibri" pitchFamily="34" charset="0"/>
              </a:rPr>
              <a:t>6. </a:t>
            </a:r>
            <a:r>
              <a:rPr lang="de-AT" sz="4000" b="1" cap="small" dirty="0" smtClean="0">
                <a:solidFill>
                  <a:schemeClr val="tx1"/>
                </a:solidFill>
                <a:latin typeface="Calibri" pitchFamily="34" charset="0"/>
              </a:rPr>
              <a:t>Schlussfolgerungen</a:t>
            </a:r>
            <a:endParaRPr lang="de-AT" sz="4000" b="1" dirty="0" smtClean="0">
              <a:solidFill>
                <a:schemeClr val="tx1"/>
              </a:solidFill>
              <a:latin typeface="Calibri" pitchFamily="34" charset="0"/>
            </a:endParaRPr>
          </a:p>
          <a:p>
            <a:endParaRPr lang="de-AT" sz="2500" b="1" dirty="0" smtClean="0">
              <a:solidFill>
                <a:schemeClr val="tx1"/>
              </a:solidFill>
              <a:latin typeface="Calibri" pitchFamily="34" charset="0"/>
            </a:endParaRPr>
          </a:p>
          <a:p>
            <a:endParaRPr lang="de-AT" sz="2500" b="1" dirty="0" smtClean="0">
              <a:solidFill>
                <a:schemeClr val="tx1"/>
              </a:solidFill>
              <a:latin typeface="Calibri" pitchFamily="34" charset="0"/>
            </a:endParaRPr>
          </a:p>
          <a:p>
            <a:endParaRPr lang="de-AT" sz="2500" b="1" dirty="0" smtClean="0">
              <a:solidFill>
                <a:schemeClr val="tx1"/>
              </a:solidFill>
              <a:latin typeface="Calibri" pitchFamily="34" charset="0"/>
            </a:endParaRPr>
          </a:p>
          <a:p>
            <a:endParaRPr lang="de-AT" sz="2500" b="1" dirty="0" smtClean="0">
              <a:solidFill>
                <a:schemeClr val="tx1"/>
              </a:solidFill>
              <a:latin typeface="Calibri" pitchFamily="34" charset="0"/>
            </a:endParaRPr>
          </a:p>
          <a:p>
            <a:endParaRPr lang="de-AT" sz="2500" b="1" dirty="0" smtClean="0">
              <a:solidFill>
                <a:schemeClr val="tx1"/>
              </a:solidFill>
              <a:latin typeface="Calibri" pitchFamily="34" charset="0"/>
            </a:endParaRPr>
          </a:p>
          <a:p>
            <a:endParaRPr lang="de-AT" sz="2500" b="1" dirty="0" smtClean="0">
              <a:solidFill>
                <a:schemeClr val="tx1"/>
              </a:solidFill>
              <a:latin typeface="Calibri" pitchFamily="34" charset="0"/>
            </a:endParaRPr>
          </a:p>
          <a:p>
            <a:endParaRPr lang="de-AT" sz="2000" dirty="0" smtClean="0">
              <a:solidFill>
                <a:schemeClr val="tx1"/>
              </a:solidFill>
              <a:latin typeface="Calibri" pitchFamily="34" charset="0"/>
            </a:endParaRPr>
          </a:p>
          <a:p>
            <a:r>
              <a:rPr lang="de-AT" sz="2000" dirty="0" smtClean="0">
                <a:solidFill>
                  <a:schemeClr val="tx1"/>
                </a:solidFill>
                <a:latin typeface="Calibri" pitchFamily="34" charset="0"/>
              </a:rPr>
              <a:t> </a:t>
            </a:r>
          </a:p>
          <a:p>
            <a:endParaRPr lang="de-AT" sz="2000" dirty="0" smtClean="0">
              <a:solidFill>
                <a:schemeClr val="tx1"/>
              </a:solidFill>
              <a:latin typeface="Calibri" pitchFamily="34" charset="0"/>
            </a:endParaRPr>
          </a:p>
          <a:p>
            <a:endParaRPr lang="de-AT" sz="20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11" name="Textfeld 10"/>
          <p:cNvSpPr txBox="1"/>
          <p:nvPr/>
        </p:nvSpPr>
        <p:spPr>
          <a:xfrm>
            <a:off x="395536" y="5733256"/>
            <a:ext cx="504056" cy="3847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AT" sz="1900" b="1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</a:rPr>
              <a:t>31</a:t>
            </a:r>
            <a:endParaRPr lang="de-AT" sz="1900" b="1" dirty="0">
              <a:solidFill>
                <a:schemeClr val="bg1">
                  <a:lumMod val="95000"/>
                </a:schemeClr>
              </a:solidFill>
              <a:latin typeface="Calibri" pitchFamily="34" charset="0"/>
            </a:endParaRPr>
          </a:p>
        </p:txBody>
      </p:sp>
      <p:pic>
        <p:nvPicPr>
          <p:cNvPr id="24582" name="Picture 6"/>
          <p:cNvPicPr>
            <a:picLocks noChangeAspect="1" noChangeArrowheads="1"/>
          </p:cNvPicPr>
          <p:nvPr/>
        </p:nvPicPr>
        <p:blipFill>
          <a:blip r:embed="rId2" cstate="print"/>
          <a:srcRect l="7636" t="5439" r="21092" b="18418"/>
          <a:stretch>
            <a:fillRect/>
          </a:stretch>
        </p:blipFill>
        <p:spPr bwMode="auto">
          <a:xfrm>
            <a:off x="6444208" y="3573016"/>
            <a:ext cx="2304256" cy="2304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" name="Rechteck 30"/>
          <p:cNvSpPr/>
          <p:nvPr/>
        </p:nvSpPr>
        <p:spPr>
          <a:xfrm>
            <a:off x="1115616" y="6381328"/>
            <a:ext cx="7848872" cy="28803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de-AT" sz="160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Barbara Mauerhofer                                                        </a:t>
            </a:r>
            <a:r>
              <a:rPr lang="de-AT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E-Learning im Mathematikunterricht </a:t>
            </a:r>
          </a:p>
          <a:p>
            <a:pPr algn="r"/>
            <a:r>
              <a:rPr lang="de-AT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Differenzierung und Individualisierung im Mathematikunterricht mit E-Learning</a:t>
            </a:r>
            <a:endParaRPr lang="de-AT" dirty="0">
              <a:solidFill>
                <a:schemeClr val="bg1">
                  <a:lumMod val="50000"/>
                </a:schemeClr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hteck 15"/>
          <p:cNvSpPr/>
          <p:nvPr/>
        </p:nvSpPr>
        <p:spPr>
          <a:xfrm>
            <a:off x="1285962" y="-1297080"/>
            <a:ext cx="7678526" cy="164914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de-AT" sz="3000" b="1" dirty="0" smtClean="0">
              <a:solidFill>
                <a:schemeClr val="tx1"/>
              </a:solidFill>
              <a:latin typeface="Calibri" pitchFamily="34" charset="0"/>
            </a:endParaRPr>
          </a:p>
          <a:p>
            <a:endParaRPr lang="de-AT" sz="3000" b="1" dirty="0" smtClean="0">
              <a:solidFill>
                <a:schemeClr val="tx1"/>
              </a:solidFill>
              <a:latin typeface="Calibri" pitchFamily="34" charset="0"/>
            </a:endParaRPr>
          </a:p>
          <a:p>
            <a:pPr>
              <a:lnSpc>
                <a:spcPct val="150000"/>
              </a:lnSpc>
            </a:pPr>
            <a:endParaRPr lang="de-AT" sz="4000" b="1" cap="small" dirty="0" smtClean="0">
              <a:solidFill>
                <a:schemeClr val="tx1"/>
              </a:solidFill>
              <a:latin typeface="Calibri" pitchFamily="34" charset="0"/>
            </a:endParaRPr>
          </a:p>
          <a:p>
            <a:pPr>
              <a:lnSpc>
                <a:spcPct val="150000"/>
              </a:lnSpc>
            </a:pPr>
            <a:endParaRPr lang="de-AT" sz="4000" b="1" cap="small" dirty="0" smtClean="0">
              <a:solidFill>
                <a:schemeClr val="tx1"/>
              </a:solidFill>
              <a:latin typeface="Calibri" pitchFamily="34" charset="0"/>
            </a:endParaRPr>
          </a:p>
          <a:p>
            <a:pPr>
              <a:lnSpc>
                <a:spcPct val="150000"/>
              </a:lnSpc>
            </a:pPr>
            <a:endParaRPr lang="de-AT" sz="4000" b="1" cap="small" dirty="0" smtClean="0">
              <a:solidFill>
                <a:schemeClr val="bg1">
                  <a:lumMod val="50000"/>
                </a:schemeClr>
              </a:solidFill>
              <a:latin typeface="Calibri" pitchFamily="34" charset="0"/>
            </a:endParaRPr>
          </a:p>
          <a:p>
            <a:pPr>
              <a:lnSpc>
                <a:spcPct val="150000"/>
              </a:lnSpc>
            </a:pPr>
            <a:endParaRPr lang="de-AT" sz="4000" b="1" cap="small" dirty="0" smtClean="0">
              <a:solidFill>
                <a:schemeClr val="bg1">
                  <a:lumMod val="50000"/>
                </a:schemeClr>
              </a:solidFill>
              <a:latin typeface="Calibri" pitchFamily="34" charset="0"/>
            </a:endParaRPr>
          </a:p>
          <a:p>
            <a:pPr>
              <a:lnSpc>
                <a:spcPct val="150000"/>
              </a:lnSpc>
            </a:pPr>
            <a:endParaRPr lang="de-AT" sz="4000" b="1" cap="small" dirty="0" smtClean="0">
              <a:solidFill>
                <a:schemeClr val="bg1">
                  <a:lumMod val="50000"/>
                </a:schemeClr>
              </a:solidFill>
              <a:latin typeface="Calibri" pitchFamily="34" charset="0"/>
            </a:endParaRPr>
          </a:p>
          <a:p>
            <a:pPr>
              <a:lnSpc>
                <a:spcPct val="150000"/>
              </a:lnSpc>
            </a:pPr>
            <a:endParaRPr lang="de-AT" sz="4000" b="1" cap="small" dirty="0" smtClean="0">
              <a:solidFill>
                <a:schemeClr val="tx1"/>
              </a:solidFill>
              <a:latin typeface="Calibri" pitchFamily="34" charset="0"/>
            </a:endParaRPr>
          </a:p>
          <a:p>
            <a:pPr>
              <a:lnSpc>
                <a:spcPct val="150000"/>
              </a:lnSpc>
            </a:pPr>
            <a:endParaRPr lang="de-AT" sz="4000" b="1" cap="small" dirty="0" smtClean="0">
              <a:solidFill>
                <a:schemeClr val="tx1"/>
              </a:solidFill>
              <a:latin typeface="Calibri" pitchFamily="34" charset="0"/>
            </a:endParaRPr>
          </a:p>
          <a:p>
            <a:pPr>
              <a:lnSpc>
                <a:spcPct val="150000"/>
              </a:lnSpc>
            </a:pPr>
            <a:r>
              <a:rPr lang="de-AT" sz="4000" b="1" cap="small" dirty="0" smtClean="0">
                <a:solidFill>
                  <a:schemeClr val="tx1"/>
                </a:solidFill>
                <a:latin typeface="Calibri" pitchFamily="34" charset="0"/>
              </a:rPr>
              <a:t>Ein </a:t>
            </a:r>
            <a:r>
              <a:rPr lang="de-AT" sz="4000" b="1" cap="small" dirty="0" err="1" smtClean="0">
                <a:solidFill>
                  <a:schemeClr val="tx1"/>
                </a:solidFill>
                <a:latin typeface="Calibri" pitchFamily="34" charset="0"/>
              </a:rPr>
              <a:t>Lernpfad</a:t>
            </a:r>
            <a:r>
              <a:rPr lang="de-AT" sz="4000" b="1" cap="small" dirty="0" smtClean="0">
                <a:solidFill>
                  <a:schemeClr val="tx1"/>
                </a:solidFill>
                <a:latin typeface="Calibri" pitchFamily="34" charset="0"/>
              </a:rPr>
              <a:t> für die Praxis  </a:t>
            </a:r>
          </a:p>
          <a:p>
            <a:pPr>
              <a:lnSpc>
                <a:spcPct val="150000"/>
              </a:lnSpc>
            </a:pPr>
            <a:r>
              <a:rPr lang="de-AT" sz="4000" b="1" cap="small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„Terme für die 8. Schulstufe“</a:t>
            </a:r>
          </a:p>
          <a:p>
            <a:pPr marL="457200" indent="-457200"/>
            <a:endParaRPr lang="de-AT" sz="3000" b="1" cap="small" dirty="0" smtClean="0">
              <a:solidFill>
                <a:schemeClr val="tx1"/>
              </a:solidFill>
              <a:latin typeface="Calibri" pitchFamily="34" charset="0"/>
            </a:endParaRPr>
          </a:p>
          <a:p>
            <a:pPr marL="457200" indent="-457200"/>
            <a:endParaRPr lang="de-AT" sz="3000" b="1" cap="small" dirty="0" smtClean="0">
              <a:solidFill>
                <a:schemeClr val="tx1"/>
              </a:solidFill>
              <a:latin typeface="Calibri" pitchFamily="34" charset="0"/>
            </a:endParaRPr>
          </a:p>
          <a:p>
            <a:pPr marL="457200" indent="-457200"/>
            <a:endParaRPr lang="de-AT" sz="3000" b="1" cap="small" dirty="0" smtClean="0">
              <a:solidFill>
                <a:schemeClr val="tx1"/>
              </a:solidFill>
              <a:latin typeface="Calibri" pitchFamily="34" charset="0"/>
            </a:endParaRPr>
          </a:p>
          <a:p>
            <a:pPr marL="457200" indent="-457200"/>
            <a:endParaRPr lang="de-AT" sz="2000" dirty="0" smtClean="0">
              <a:solidFill>
                <a:schemeClr val="tx1"/>
              </a:solidFill>
              <a:latin typeface="Calibri" pitchFamily="34" charset="0"/>
            </a:endParaRPr>
          </a:p>
          <a:p>
            <a:r>
              <a:rPr lang="de-AT" sz="2000" dirty="0" smtClean="0">
                <a:solidFill>
                  <a:schemeClr val="tx1"/>
                </a:solidFill>
                <a:latin typeface="Calibri" pitchFamily="34" charset="0"/>
              </a:rPr>
              <a:t> </a:t>
            </a:r>
          </a:p>
          <a:p>
            <a:endParaRPr lang="de-AT" sz="2000" dirty="0" smtClean="0">
              <a:solidFill>
                <a:schemeClr val="tx1"/>
              </a:solidFill>
              <a:latin typeface="Calibri" pitchFamily="34" charset="0"/>
            </a:endParaRPr>
          </a:p>
          <a:p>
            <a:endParaRPr lang="de-AT" sz="20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11" name="Titel 7"/>
          <p:cNvSpPr txBox="1">
            <a:spLocks/>
          </p:cNvSpPr>
          <p:nvPr/>
        </p:nvSpPr>
        <p:spPr>
          <a:xfrm>
            <a:off x="1079104" y="188640"/>
            <a:ext cx="8064896" cy="864096"/>
          </a:xfrm>
          <a:prstGeom prst="rect">
            <a:avLst/>
          </a:prstGeom>
        </p:spPr>
        <p:txBody>
          <a:bodyPr vert="horz" anchor="b">
            <a:noAutofit/>
          </a:bodyPr>
          <a:lstStyle>
            <a:lvl1pPr>
              <a:defRPr b="1"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60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/>
            </a:r>
            <a:br>
              <a:rPr kumimoji="0" lang="de-DE" sz="60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</a:br>
            <a:r>
              <a:rPr kumimoji="0" lang="de-DE" sz="60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/>
            </a:r>
            <a:br>
              <a:rPr kumimoji="0" lang="de-DE" sz="60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</a:br>
            <a:r>
              <a:rPr kumimoji="0" lang="de-DE" sz="60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/>
            </a:r>
            <a:br>
              <a:rPr kumimoji="0" lang="de-DE" sz="60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</a:br>
            <a:r>
              <a:rPr kumimoji="0" lang="de-DE" sz="60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/>
            </a:r>
            <a:br>
              <a:rPr kumimoji="0" lang="de-DE" sz="60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</a:br>
            <a:r>
              <a:rPr kumimoji="0" lang="de-DE" sz="60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/>
            </a:r>
            <a:br>
              <a:rPr kumimoji="0" lang="de-DE" sz="60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</a:br>
            <a:r>
              <a:rPr kumimoji="0" lang="de-DE" sz="60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/>
            </a:r>
            <a:br>
              <a:rPr kumimoji="0" lang="de-DE" sz="60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</a:br>
            <a:r>
              <a:rPr kumimoji="0" lang="de-DE" sz="60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/>
            </a:r>
            <a:br>
              <a:rPr kumimoji="0" lang="de-DE" sz="60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</a:br>
            <a:r>
              <a:rPr lang="de-DE" sz="6000" cap="small" noProof="0" dirty="0" smtClean="0">
                <a:solidFill>
                  <a:schemeClr val="tx2"/>
                </a:solidFill>
                <a:latin typeface="Calibri" pitchFamily="34" charset="0"/>
                <a:ea typeface="+mj-ea"/>
                <a:cs typeface="+mj-cs"/>
              </a:rPr>
              <a:t>4</a:t>
            </a:r>
            <a:r>
              <a:rPr kumimoji="0" lang="de-DE" sz="60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.Ergebnisse</a:t>
            </a:r>
            <a:endParaRPr kumimoji="0" lang="en-US" sz="6000" b="1" i="0" u="none" strike="noStrike" kern="1200" cap="small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12" name="Rechteck 11"/>
          <p:cNvSpPr/>
          <p:nvPr/>
        </p:nvSpPr>
        <p:spPr>
          <a:xfrm>
            <a:off x="1115616" y="6381328"/>
            <a:ext cx="7848872" cy="28803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de-AT" sz="160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Barbara Mauerhofer                                                        </a:t>
            </a:r>
            <a:r>
              <a:rPr lang="de-AT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E-Learning im Mathematikunterricht </a:t>
            </a:r>
          </a:p>
          <a:p>
            <a:pPr algn="r"/>
            <a:r>
              <a:rPr lang="de-AT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Differenzierung und Individualisierung im Mathematikunterricht mit E-Learning</a:t>
            </a:r>
            <a:endParaRPr lang="de-AT" dirty="0">
              <a:solidFill>
                <a:schemeClr val="bg1">
                  <a:lumMod val="50000"/>
                </a:schemeClr>
              </a:solidFill>
              <a:latin typeface="Calibri" pitchFamily="34" charset="0"/>
            </a:endParaRPr>
          </a:p>
        </p:txBody>
      </p:sp>
      <p:sp>
        <p:nvSpPr>
          <p:cNvPr id="18" name="Textfeld 17"/>
          <p:cNvSpPr txBox="1"/>
          <p:nvPr/>
        </p:nvSpPr>
        <p:spPr>
          <a:xfrm>
            <a:off x="395536" y="5733256"/>
            <a:ext cx="504056" cy="3847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AT" sz="1900" b="1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</a:rPr>
              <a:t>13</a:t>
            </a:r>
            <a:endParaRPr lang="de-AT" sz="1900" b="1" dirty="0">
              <a:solidFill>
                <a:schemeClr val="bg1">
                  <a:lumMod val="95000"/>
                </a:schemeClr>
              </a:solidFill>
              <a:latin typeface="Calibri" pitchFamily="34" charset="0"/>
            </a:endParaRPr>
          </a:p>
        </p:txBody>
      </p:sp>
      <p:sp>
        <p:nvSpPr>
          <p:cNvPr id="7" name="Textfeld 6"/>
          <p:cNvSpPr txBox="1"/>
          <p:nvPr/>
        </p:nvSpPr>
        <p:spPr>
          <a:xfrm>
            <a:off x="971600" y="3068960"/>
            <a:ext cx="784434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sz="2000" dirty="0" smtClean="0">
                <a:latin typeface="Calibri" pitchFamily="34" charset="0"/>
                <a:hlinkClick r:id="rId2"/>
              </a:rPr>
              <a:t>http://www.mathe-online.at/lernpfade/Terme_8_Schulstufe/?kapitel=1</a:t>
            </a:r>
            <a:endParaRPr lang="de-AT" sz="2000" dirty="0" smtClean="0">
              <a:latin typeface="Calibri" pitchFamily="34" charset="0"/>
            </a:endParaRPr>
          </a:p>
          <a:p>
            <a:endParaRPr lang="de-AT" sz="2000" dirty="0">
              <a:latin typeface="Calibri" pitchFamily="34" charset="0"/>
            </a:endParaRPr>
          </a:p>
        </p:txBody>
      </p:sp>
      <p:pic>
        <p:nvPicPr>
          <p:cNvPr id="20487" name="Picture 7" descr="Computer,PC,Technik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88224" y="3789040"/>
            <a:ext cx="2016224" cy="2016224"/>
          </a:xfrm>
          <a:prstGeom prst="rect">
            <a:avLst/>
          </a:prstGeom>
          <a:noFill/>
        </p:spPr>
      </p:pic>
      <p:pic>
        <p:nvPicPr>
          <p:cNvPr id="10" name="Picture 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403648" y="3573016"/>
            <a:ext cx="4896544" cy="2178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hteck 15"/>
          <p:cNvSpPr/>
          <p:nvPr/>
        </p:nvSpPr>
        <p:spPr>
          <a:xfrm>
            <a:off x="1285962" y="299916"/>
            <a:ext cx="7678526" cy="164914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de-AT" sz="3000" b="1" dirty="0" smtClean="0">
              <a:solidFill>
                <a:schemeClr val="tx1"/>
              </a:solidFill>
              <a:latin typeface="Calibri" pitchFamily="34" charset="0"/>
            </a:endParaRPr>
          </a:p>
          <a:p>
            <a:endParaRPr lang="de-AT" sz="3000" b="1" dirty="0" smtClean="0">
              <a:solidFill>
                <a:schemeClr val="tx1"/>
              </a:solidFill>
              <a:latin typeface="Calibri" pitchFamily="34" charset="0"/>
            </a:endParaRPr>
          </a:p>
          <a:p>
            <a:pPr>
              <a:lnSpc>
                <a:spcPct val="150000"/>
              </a:lnSpc>
            </a:pPr>
            <a:endParaRPr lang="de-AT" sz="4000" b="1" cap="small" dirty="0" smtClean="0">
              <a:solidFill>
                <a:schemeClr val="tx1"/>
              </a:solidFill>
              <a:latin typeface="Calibri" pitchFamily="34" charset="0"/>
            </a:endParaRPr>
          </a:p>
          <a:p>
            <a:pPr>
              <a:lnSpc>
                <a:spcPct val="150000"/>
              </a:lnSpc>
            </a:pPr>
            <a:endParaRPr lang="de-AT" sz="4000" b="1" cap="small" dirty="0" smtClean="0">
              <a:solidFill>
                <a:schemeClr val="tx1"/>
              </a:solidFill>
              <a:latin typeface="Calibri" pitchFamily="34" charset="0"/>
            </a:endParaRPr>
          </a:p>
          <a:p>
            <a:pPr>
              <a:lnSpc>
                <a:spcPct val="150000"/>
              </a:lnSpc>
            </a:pPr>
            <a:r>
              <a:rPr lang="de-AT" sz="4000" b="1" cap="small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„TERME FÜR DIE 8. SCHULSTUFE“</a:t>
            </a:r>
          </a:p>
          <a:p>
            <a:pPr marL="457200" indent="-457200"/>
            <a:endParaRPr lang="de-AT" sz="3000" b="1" cap="small" dirty="0" smtClean="0">
              <a:solidFill>
                <a:schemeClr val="tx1"/>
              </a:solidFill>
              <a:latin typeface="Calibri" pitchFamily="34" charset="0"/>
            </a:endParaRPr>
          </a:p>
          <a:p>
            <a:pPr marL="457200" indent="-457200"/>
            <a:endParaRPr lang="de-AT" sz="3000" b="1" cap="small" dirty="0" smtClean="0">
              <a:solidFill>
                <a:schemeClr val="tx1"/>
              </a:solidFill>
              <a:latin typeface="Calibri" pitchFamily="34" charset="0"/>
            </a:endParaRPr>
          </a:p>
          <a:p>
            <a:pPr marL="457200" indent="-457200"/>
            <a:endParaRPr lang="de-AT" sz="2000" dirty="0" smtClean="0">
              <a:solidFill>
                <a:schemeClr val="tx1"/>
              </a:solidFill>
              <a:latin typeface="Calibri" pitchFamily="34" charset="0"/>
            </a:endParaRPr>
          </a:p>
          <a:p>
            <a:r>
              <a:rPr lang="de-AT" sz="2000" dirty="0" smtClean="0">
                <a:solidFill>
                  <a:schemeClr val="tx1"/>
                </a:solidFill>
                <a:latin typeface="Calibri" pitchFamily="34" charset="0"/>
              </a:rPr>
              <a:t> </a:t>
            </a:r>
          </a:p>
          <a:p>
            <a:endParaRPr lang="de-AT" sz="2000" dirty="0" smtClean="0">
              <a:solidFill>
                <a:schemeClr val="tx1"/>
              </a:solidFill>
              <a:latin typeface="Calibri" pitchFamily="34" charset="0"/>
            </a:endParaRPr>
          </a:p>
          <a:p>
            <a:endParaRPr lang="de-AT" sz="20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11" name="Titel 7"/>
          <p:cNvSpPr txBox="1">
            <a:spLocks/>
          </p:cNvSpPr>
          <p:nvPr/>
        </p:nvSpPr>
        <p:spPr>
          <a:xfrm>
            <a:off x="1079104" y="188640"/>
            <a:ext cx="8064896" cy="864096"/>
          </a:xfrm>
          <a:prstGeom prst="rect">
            <a:avLst/>
          </a:prstGeom>
        </p:spPr>
        <p:txBody>
          <a:bodyPr vert="horz" anchor="b">
            <a:noAutofit/>
          </a:bodyPr>
          <a:lstStyle>
            <a:lvl1pPr>
              <a:defRPr b="1"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60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/>
            </a:r>
            <a:br>
              <a:rPr kumimoji="0" lang="de-DE" sz="60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</a:br>
            <a:r>
              <a:rPr kumimoji="0" lang="de-DE" sz="60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/>
            </a:r>
            <a:br>
              <a:rPr kumimoji="0" lang="de-DE" sz="60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</a:br>
            <a:r>
              <a:rPr kumimoji="0" lang="de-DE" sz="60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/>
            </a:r>
            <a:br>
              <a:rPr kumimoji="0" lang="de-DE" sz="60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</a:br>
            <a:r>
              <a:rPr kumimoji="0" lang="de-DE" sz="60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/>
            </a:r>
            <a:br>
              <a:rPr kumimoji="0" lang="de-DE" sz="60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</a:br>
            <a:r>
              <a:rPr kumimoji="0" lang="de-DE" sz="60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/>
            </a:r>
            <a:br>
              <a:rPr kumimoji="0" lang="de-DE" sz="60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</a:br>
            <a:r>
              <a:rPr kumimoji="0" lang="de-DE" sz="60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/>
            </a:r>
            <a:br>
              <a:rPr kumimoji="0" lang="de-DE" sz="60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</a:br>
            <a:r>
              <a:rPr kumimoji="0" lang="de-DE" sz="60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/>
            </a:r>
            <a:br>
              <a:rPr kumimoji="0" lang="de-DE" sz="60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</a:br>
            <a:r>
              <a:rPr lang="de-DE" sz="6000" cap="small" noProof="0" dirty="0" smtClean="0">
                <a:solidFill>
                  <a:schemeClr val="tx2"/>
                </a:solidFill>
                <a:latin typeface="Calibri" pitchFamily="34" charset="0"/>
                <a:ea typeface="+mj-ea"/>
                <a:cs typeface="+mj-cs"/>
              </a:rPr>
              <a:t>4</a:t>
            </a:r>
            <a:r>
              <a:rPr kumimoji="0" lang="de-DE" sz="60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.Ergebnisse</a:t>
            </a:r>
            <a:endParaRPr kumimoji="0" lang="en-US" sz="6000" b="1" i="0" u="none" strike="noStrike" kern="1200" cap="small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12" name="Rechteck 11"/>
          <p:cNvSpPr/>
          <p:nvPr/>
        </p:nvSpPr>
        <p:spPr>
          <a:xfrm>
            <a:off x="1115616" y="6381328"/>
            <a:ext cx="7848872" cy="28803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de-AT" sz="160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Barbara Mauerhofer                                                        </a:t>
            </a:r>
            <a:r>
              <a:rPr lang="de-AT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E-Learning im Mathematikunterricht </a:t>
            </a:r>
          </a:p>
          <a:p>
            <a:pPr algn="r"/>
            <a:r>
              <a:rPr lang="de-AT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Differenzierung und Individualisierung im Mathematikunterricht mit E-Learning</a:t>
            </a:r>
            <a:endParaRPr lang="de-AT" dirty="0">
              <a:solidFill>
                <a:schemeClr val="bg1">
                  <a:lumMod val="50000"/>
                </a:schemeClr>
              </a:solidFill>
              <a:latin typeface="Calibri" pitchFamily="34" charset="0"/>
            </a:endParaRPr>
          </a:p>
        </p:txBody>
      </p:sp>
      <p:sp>
        <p:nvSpPr>
          <p:cNvPr id="19" name="Textfeld 18"/>
          <p:cNvSpPr txBox="1"/>
          <p:nvPr/>
        </p:nvSpPr>
        <p:spPr>
          <a:xfrm>
            <a:off x="395536" y="5733256"/>
            <a:ext cx="504056" cy="3847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AT" sz="1900" b="1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</a:rPr>
              <a:t>12</a:t>
            </a:r>
            <a:endParaRPr lang="de-AT" sz="1900" b="1" dirty="0">
              <a:solidFill>
                <a:schemeClr val="bg1">
                  <a:lumMod val="95000"/>
                </a:schemeClr>
              </a:solidFill>
              <a:latin typeface="Calibri" pitchFamily="34" charset="0"/>
            </a:endParaRPr>
          </a:p>
        </p:txBody>
      </p:sp>
      <p:pic>
        <p:nvPicPr>
          <p:cNvPr id="19459" name="Bild 407"/>
          <p:cNvPicPr>
            <a:picLocks noChangeAspect="1" noChangeArrowheads="1"/>
          </p:cNvPicPr>
          <p:nvPr/>
        </p:nvPicPr>
        <p:blipFill>
          <a:blip r:embed="rId2" cstate="print"/>
          <a:srcRect l="3390" t="2021" r="3390" b="4997"/>
          <a:stretch>
            <a:fillRect/>
          </a:stretch>
        </p:blipFill>
        <p:spPr bwMode="auto">
          <a:xfrm>
            <a:off x="4644008" y="2564904"/>
            <a:ext cx="3960440" cy="33123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hteck 15"/>
          <p:cNvSpPr/>
          <p:nvPr/>
        </p:nvSpPr>
        <p:spPr>
          <a:xfrm>
            <a:off x="1285962" y="2669652"/>
            <a:ext cx="7678526" cy="164914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de-AT" sz="3000" b="1" dirty="0" smtClean="0">
              <a:solidFill>
                <a:schemeClr val="tx1"/>
              </a:solidFill>
              <a:latin typeface="Calibri" pitchFamily="34" charset="0"/>
            </a:endParaRPr>
          </a:p>
          <a:p>
            <a:endParaRPr lang="de-AT" sz="3000" b="1" dirty="0" smtClean="0">
              <a:solidFill>
                <a:schemeClr val="tx1"/>
              </a:solidFill>
              <a:latin typeface="Calibri" pitchFamily="34" charset="0"/>
            </a:endParaRPr>
          </a:p>
          <a:p>
            <a:pPr>
              <a:lnSpc>
                <a:spcPct val="150000"/>
              </a:lnSpc>
            </a:pPr>
            <a:endParaRPr lang="de-AT" sz="4000" b="1" cap="small" dirty="0" smtClean="0">
              <a:solidFill>
                <a:schemeClr val="tx1"/>
              </a:solidFill>
              <a:latin typeface="Calibri" pitchFamily="34" charset="0"/>
            </a:endParaRPr>
          </a:p>
          <a:p>
            <a:pPr>
              <a:lnSpc>
                <a:spcPct val="150000"/>
              </a:lnSpc>
            </a:pPr>
            <a:endParaRPr lang="de-AT" sz="4000" b="1" cap="small" dirty="0" smtClean="0">
              <a:solidFill>
                <a:schemeClr val="tx1"/>
              </a:solidFill>
              <a:latin typeface="Calibri" pitchFamily="34" charset="0"/>
            </a:endParaRPr>
          </a:p>
          <a:p>
            <a:pPr>
              <a:lnSpc>
                <a:spcPct val="150000"/>
              </a:lnSpc>
            </a:pPr>
            <a:r>
              <a:rPr lang="de-AT" sz="4000" b="1" cap="small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„TERME FÜR DIE 8. SCHULSTUFE“</a:t>
            </a:r>
          </a:p>
          <a:p>
            <a:r>
              <a:rPr lang="de-AT" sz="3500" b="1" cap="small" dirty="0" smtClean="0">
                <a:solidFill>
                  <a:schemeClr val="tx1"/>
                </a:solidFill>
                <a:latin typeface="Calibri" pitchFamily="34" charset="0"/>
              </a:rPr>
              <a:t>Inhalte </a:t>
            </a:r>
          </a:p>
          <a:p>
            <a:pPr marL="742950" indent="-742950">
              <a:buAutoNum type="arabicPeriod"/>
            </a:pPr>
            <a:r>
              <a:rPr lang="de-AT" sz="3000" cap="small" dirty="0" smtClean="0">
                <a:solidFill>
                  <a:schemeClr val="tx1"/>
                </a:solidFill>
                <a:latin typeface="Calibri" pitchFamily="34" charset="0"/>
              </a:rPr>
              <a:t>Wiederholung wichtiger Inhalte </a:t>
            </a:r>
          </a:p>
          <a:p>
            <a:pPr marL="742950" indent="-742950">
              <a:buAutoNum type="arabicPeriod"/>
            </a:pPr>
            <a:r>
              <a:rPr lang="de-AT" sz="3000" cap="small" dirty="0" smtClean="0">
                <a:solidFill>
                  <a:schemeClr val="tx1"/>
                </a:solidFill>
                <a:latin typeface="Calibri" pitchFamily="34" charset="0"/>
              </a:rPr>
              <a:t>1. Binomische Formel und 2. Binomische Formel </a:t>
            </a:r>
          </a:p>
          <a:p>
            <a:pPr marL="742950" indent="-742950">
              <a:buAutoNum type="arabicPeriod"/>
            </a:pPr>
            <a:r>
              <a:rPr lang="de-AT" sz="3000" cap="small" dirty="0" smtClean="0">
                <a:solidFill>
                  <a:schemeClr val="tx1"/>
                </a:solidFill>
                <a:latin typeface="Calibri" pitchFamily="34" charset="0"/>
              </a:rPr>
              <a:t>3. Binomische Formel und Wiederholung</a:t>
            </a:r>
          </a:p>
          <a:p>
            <a:pPr marL="742950" indent="-742950">
              <a:buAutoNum type="arabicPeriod"/>
            </a:pPr>
            <a:endParaRPr lang="de-AT" sz="3000" cap="small" dirty="0" smtClean="0">
              <a:solidFill>
                <a:schemeClr val="tx1"/>
              </a:solidFill>
              <a:latin typeface="Calibri" pitchFamily="34" charset="0"/>
            </a:endParaRPr>
          </a:p>
          <a:p>
            <a:pPr marL="742950" indent="-742950"/>
            <a:r>
              <a:rPr lang="de-AT" sz="3500" b="1" cap="small" dirty="0" smtClean="0">
                <a:solidFill>
                  <a:schemeClr val="tx1"/>
                </a:solidFill>
                <a:latin typeface="Calibri" pitchFamily="34" charset="0"/>
              </a:rPr>
              <a:t>Durchführung</a:t>
            </a:r>
          </a:p>
          <a:p>
            <a:pPr marL="742950" indent="-742950"/>
            <a:r>
              <a:rPr lang="de-AT" sz="3000" dirty="0" smtClean="0">
                <a:solidFill>
                  <a:schemeClr val="tx1"/>
                </a:solidFill>
                <a:latin typeface="Calibri" pitchFamily="34" charset="0"/>
              </a:rPr>
              <a:t>6.12.2010-10.12.2010</a:t>
            </a:r>
          </a:p>
          <a:p>
            <a:pPr marL="742950" indent="-742950"/>
            <a:endParaRPr lang="de-AT" sz="3000" cap="small" dirty="0" smtClean="0">
              <a:solidFill>
                <a:schemeClr val="tx1"/>
              </a:solidFill>
              <a:latin typeface="Calibri" pitchFamily="34" charset="0"/>
            </a:endParaRPr>
          </a:p>
          <a:p>
            <a:pPr marL="742950" indent="-742950"/>
            <a:endParaRPr lang="de-AT" sz="3000" cap="small" dirty="0" smtClean="0">
              <a:solidFill>
                <a:schemeClr val="tx1"/>
              </a:solidFill>
              <a:latin typeface="Calibri" pitchFamily="34" charset="0"/>
            </a:endParaRPr>
          </a:p>
          <a:p>
            <a:pPr marL="457200" indent="-457200"/>
            <a:endParaRPr lang="de-AT" sz="3000" b="1" cap="small" dirty="0" smtClean="0">
              <a:solidFill>
                <a:schemeClr val="tx1"/>
              </a:solidFill>
              <a:latin typeface="Calibri" pitchFamily="34" charset="0"/>
            </a:endParaRPr>
          </a:p>
          <a:p>
            <a:pPr marL="457200" indent="-457200"/>
            <a:endParaRPr lang="de-AT" sz="3000" b="1" cap="small" dirty="0" smtClean="0">
              <a:solidFill>
                <a:schemeClr val="tx1"/>
              </a:solidFill>
              <a:latin typeface="Calibri" pitchFamily="34" charset="0"/>
            </a:endParaRPr>
          </a:p>
          <a:p>
            <a:pPr marL="457200" indent="-457200"/>
            <a:endParaRPr lang="de-AT" sz="2000" dirty="0" smtClean="0">
              <a:solidFill>
                <a:schemeClr val="tx1"/>
              </a:solidFill>
              <a:latin typeface="Calibri" pitchFamily="34" charset="0"/>
            </a:endParaRPr>
          </a:p>
          <a:p>
            <a:r>
              <a:rPr lang="de-AT" sz="2000" dirty="0" smtClean="0">
                <a:solidFill>
                  <a:schemeClr val="tx1"/>
                </a:solidFill>
                <a:latin typeface="Calibri" pitchFamily="34" charset="0"/>
              </a:rPr>
              <a:t> </a:t>
            </a:r>
          </a:p>
          <a:p>
            <a:endParaRPr lang="de-AT" sz="2000" dirty="0" smtClean="0">
              <a:solidFill>
                <a:schemeClr val="tx1"/>
              </a:solidFill>
              <a:latin typeface="Calibri" pitchFamily="34" charset="0"/>
            </a:endParaRPr>
          </a:p>
          <a:p>
            <a:endParaRPr lang="de-AT" sz="20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11" name="Titel 7"/>
          <p:cNvSpPr txBox="1">
            <a:spLocks/>
          </p:cNvSpPr>
          <p:nvPr/>
        </p:nvSpPr>
        <p:spPr>
          <a:xfrm>
            <a:off x="1079104" y="188640"/>
            <a:ext cx="8064896" cy="864096"/>
          </a:xfrm>
          <a:prstGeom prst="rect">
            <a:avLst/>
          </a:prstGeom>
        </p:spPr>
        <p:txBody>
          <a:bodyPr vert="horz" anchor="b">
            <a:noAutofit/>
          </a:bodyPr>
          <a:lstStyle>
            <a:lvl1pPr>
              <a:defRPr b="1"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60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/>
            </a:r>
            <a:br>
              <a:rPr kumimoji="0" lang="de-DE" sz="60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</a:br>
            <a:r>
              <a:rPr kumimoji="0" lang="de-DE" sz="60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/>
            </a:r>
            <a:br>
              <a:rPr kumimoji="0" lang="de-DE" sz="60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</a:br>
            <a:r>
              <a:rPr kumimoji="0" lang="de-DE" sz="60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/>
            </a:r>
            <a:br>
              <a:rPr kumimoji="0" lang="de-DE" sz="60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</a:br>
            <a:r>
              <a:rPr kumimoji="0" lang="de-DE" sz="60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/>
            </a:r>
            <a:br>
              <a:rPr kumimoji="0" lang="de-DE" sz="60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</a:br>
            <a:r>
              <a:rPr kumimoji="0" lang="de-DE" sz="60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/>
            </a:r>
            <a:br>
              <a:rPr kumimoji="0" lang="de-DE" sz="60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</a:br>
            <a:r>
              <a:rPr kumimoji="0" lang="de-DE" sz="60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/>
            </a:r>
            <a:br>
              <a:rPr kumimoji="0" lang="de-DE" sz="60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</a:br>
            <a:r>
              <a:rPr kumimoji="0" lang="de-DE" sz="60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/>
            </a:r>
            <a:br>
              <a:rPr kumimoji="0" lang="de-DE" sz="60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</a:br>
            <a:r>
              <a:rPr lang="de-DE" sz="6000" cap="small" noProof="0" dirty="0" smtClean="0">
                <a:solidFill>
                  <a:schemeClr val="tx2"/>
                </a:solidFill>
                <a:latin typeface="Calibri" pitchFamily="34" charset="0"/>
                <a:ea typeface="+mj-ea"/>
                <a:cs typeface="+mj-cs"/>
              </a:rPr>
              <a:t>4</a:t>
            </a:r>
            <a:r>
              <a:rPr kumimoji="0" lang="de-DE" sz="60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.Ergebnisse</a:t>
            </a:r>
            <a:endParaRPr kumimoji="0" lang="en-US" sz="6000" b="1" i="0" u="none" strike="noStrike" kern="1200" cap="small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12" name="Rechteck 11"/>
          <p:cNvSpPr/>
          <p:nvPr/>
        </p:nvSpPr>
        <p:spPr>
          <a:xfrm>
            <a:off x="1115616" y="6381328"/>
            <a:ext cx="7848872" cy="28803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de-AT" sz="160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Barbara Mauerhofer                                                        </a:t>
            </a:r>
            <a:r>
              <a:rPr lang="de-AT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E-Learning im Mathematikunterricht </a:t>
            </a:r>
          </a:p>
          <a:p>
            <a:pPr algn="r"/>
            <a:r>
              <a:rPr lang="de-AT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Differenzierung und Individualisierung im Mathematikunterricht mit E-Learning</a:t>
            </a:r>
            <a:endParaRPr lang="de-AT" dirty="0">
              <a:solidFill>
                <a:schemeClr val="bg1">
                  <a:lumMod val="50000"/>
                </a:schemeClr>
              </a:solidFill>
              <a:latin typeface="Calibri" pitchFamily="34" charset="0"/>
            </a:endParaRPr>
          </a:p>
        </p:txBody>
      </p:sp>
      <p:sp>
        <p:nvSpPr>
          <p:cNvPr id="19" name="Textfeld 18"/>
          <p:cNvSpPr txBox="1"/>
          <p:nvPr/>
        </p:nvSpPr>
        <p:spPr>
          <a:xfrm>
            <a:off x="395536" y="5733256"/>
            <a:ext cx="504056" cy="3847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AT" sz="1900" b="1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</a:rPr>
              <a:t>11</a:t>
            </a:r>
            <a:endParaRPr lang="de-AT" sz="1900" b="1" dirty="0">
              <a:solidFill>
                <a:schemeClr val="bg1">
                  <a:lumMod val="95000"/>
                </a:schemeClr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hteck 15"/>
          <p:cNvSpPr/>
          <p:nvPr/>
        </p:nvSpPr>
        <p:spPr>
          <a:xfrm>
            <a:off x="1285962" y="299916"/>
            <a:ext cx="7678526" cy="164914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de-AT" sz="3000" b="1" dirty="0" smtClean="0">
              <a:solidFill>
                <a:schemeClr val="tx1"/>
              </a:solidFill>
              <a:latin typeface="Calibri" pitchFamily="34" charset="0"/>
            </a:endParaRPr>
          </a:p>
          <a:p>
            <a:endParaRPr lang="de-AT" sz="3000" b="1" dirty="0" smtClean="0">
              <a:solidFill>
                <a:schemeClr val="tx1"/>
              </a:solidFill>
              <a:latin typeface="Calibri" pitchFamily="34" charset="0"/>
            </a:endParaRPr>
          </a:p>
          <a:p>
            <a:pPr>
              <a:lnSpc>
                <a:spcPct val="150000"/>
              </a:lnSpc>
            </a:pPr>
            <a:endParaRPr lang="de-AT" sz="4000" b="1" cap="small" dirty="0" smtClean="0">
              <a:solidFill>
                <a:schemeClr val="tx1"/>
              </a:solidFill>
              <a:latin typeface="Calibri" pitchFamily="34" charset="0"/>
            </a:endParaRPr>
          </a:p>
          <a:p>
            <a:pPr>
              <a:lnSpc>
                <a:spcPct val="150000"/>
              </a:lnSpc>
            </a:pPr>
            <a:endParaRPr lang="de-AT" sz="4000" b="1" cap="small" dirty="0" smtClean="0">
              <a:solidFill>
                <a:schemeClr val="tx1"/>
              </a:solidFill>
              <a:latin typeface="Calibri" pitchFamily="34" charset="0"/>
            </a:endParaRPr>
          </a:p>
          <a:p>
            <a:pPr>
              <a:lnSpc>
                <a:spcPct val="150000"/>
              </a:lnSpc>
            </a:pPr>
            <a:r>
              <a:rPr lang="de-AT" sz="4000" b="1" cap="small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„TERME FÜR DIE 8. SCHULSTUFE“</a:t>
            </a:r>
          </a:p>
          <a:p>
            <a:pPr marL="457200" indent="-457200"/>
            <a:endParaRPr lang="de-AT" sz="3000" b="1" cap="small" dirty="0" smtClean="0">
              <a:solidFill>
                <a:schemeClr val="tx1"/>
              </a:solidFill>
              <a:latin typeface="Calibri" pitchFamily="34" charset="0"/>
            </a:endParaRPr>
          </a:p>
          <a:p>
            <a:pPr marL="457200" indent="-457200"/>
            <a:endParaRPr lang="de-AT" sz="3000" b="1" cap="small" dirty="0" smtClean="0">
              <a:solidFill>
                <a:schemeClr val="tx1"/>
              </a:solidFill>
              <a:latin typeface="Calibri" pitchFamily="34" charset="0"/>
            </a:endParaRPr>
          </a:p>
          <a:p>
            <a:pPr marL="457200" indent="-457200"/>
            <a:endParaRPr lang="de-AT" sz="2000" dirty="0" smtClean="0">
              <a:solidFill>
                <a:schemeClr val="tx1"/>
              </a:solidFill>
              <a:latin typeface="Calibri" pitchFamily="34" charset="0"/>
            </a:endParaRPr>
          </a:p>
          <a:p>
            <a:r>
              <a:rPr lang="de-AT" sz="2000" dirty="0" smtClean="0">
                <a:solidFill>
                  <a:schemeClr val="tx1"/>
                </a:solidFill>
                <a:latin typeface="Calibri" pitchFamily="34" charset="0"/>
              </a:rPr>
              <a:t> </a:t>
            </a:r>
          </a:p>
          <a:p>
            <a:endParaRPr lang="de-AT" sz="2000" dirty="0" smtClean="0">
              <a:solidFill>
                <a:schemeClr val="tx1"/>
              </a:solidFill>
              <a:latin typeface="Calibri" pitchFamily="34" charset="0"/>
            </a:endParaRPr>
          </a:p>
          <a:p>
            <a:endParaRPr lang="de-AT" sz="20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11" name="Titel 7"/>
          <p:cNvSpPr txBox="1">
            <a:spLocks/>
          </p:cNvSpPr>
          <p:nvPr/>
        </p:nvSpPr>
        <p:spPr>
          <a:xfrm>
            <a:off x="1079104" y="188640"/>
            <a:ext cx="8064896" cy="864096"/>
          </a:xfrm>
          <a:prstGeom prst="rect">
            <a:avLst/>
          </a:prstGeom>
        </p:spPr>
        <p:txBody>
          <a:bodyPr vert="horz" anchor="b">
            <a:noAutofit/>
          </a:bodyPr>
          <a:lstStyle>
            <a:lvl1pPr>
              <a:defRPr b="1"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60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/>
            </a:r>
            <a:br>
              <a:rPr kumimoji="0" lang="de-DE" sz="60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</a:br>
            <a:r>
              <a:rPr kumimoji="0" lang="de-DE" sz="60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/>
            </a:r>
            <a:br>
              <a:rPr kumimoji="0" lang="de-DE" sz="60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</a:br>
            <a:r>
              <a:rPr kumimoji="0" lang="de-DE" sz="60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/>
            </a:r>
            <a:br>
              <a:rPr kumimoji="0" lang="de-DE" sz="60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</a:br>
            <a:r>
              <a:rPr kumimoji="0" lang="de-DE" sz="60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/>
            </a:r>
            <a:br>
              <a:rPr kumimoji="0" lang="de-DE" sz="60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</a:br>
            <a:r>
              <a:rPr kumimoji="0" lang="de-DE" sz="60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/>
            </a:r>
            <a:br>
              <a:rPr kumimoji="0" lang="de-DE" sz="60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</a:br>
            <a:r>
              <a:rPr kumimoji="0" lang="de-DE" sz="60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/>
            </a:r>
            <a:br>
              <a:rPr kumimoji="0" lang="de-DE" sz="60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</a:br>
            <a:r>
              <a:rPr kumimoji="0" lang="de-DE" sz="60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/>
            </a:r>
            <a:br>
              <a:rPr kumimoji="0" lang="de-DE" sz="60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</a:br>
            <a:r>
              <a:rPr lang="de-DE" sz="6000" cap="small" noProof="0" dirty="0" smtClean="0">
                <a:solidFill>
                  <a:schemeClr val="tx2"/>
                </a:solidFill>
                <a:latin typeface="Calibri" pitchFamily="34" charset="0"/>
                <a:ea typeface="+mj-ea"/>
                <a:cs typeface="+mj-cs"/>
              </a:rPr>
              <a:t>4</a:t>
            </a:r>
            <a:r>
              <a:rPr kumimoji="0" lang="de-DE" sz="60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.Ergebnisse</a:t>
            </a:r>
            <a:endParaRPr kumimoji="0" lang="en-US" sz="6000" b="1" i="0" u="none" strike="noStrike" kern="1200" cap="small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12" name="Rechteck 11"/>
          <p:cNvSpPr/>
          <p:nvPr/>
        </p:nvSpPr>
        <p:spPr>
          <a:xfrm>
            <a:off x="1115616" y="6381328"/>
            <a:ext cx="7848872" cy="28803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de-AT" sz="160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Barbara Mauerhofer                                                        </a:t>
            </a:r>
            <a:r>
              <a:rPr lang="de-AT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E-Learning im Mathematikunterricht </a:t>
            </a:r>
          </a:p>
          <a:p>
            <a:pPr algn="r"/>
            <a:r>
              <a:rPr lang="de-AT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Differenzierung und Individualisierung im Mathematikunterricht mit E-Learning</a:t>
            </a:r>
            <a:endParaRPr lang="de-AT" dirty="0">
              <a:solidFill>
                <a:schemeClr val="bg1">
                  <a:lumMod val="50000"/>
                </a:schemeClr>
              </a:solidFill>
              <a:latin typeface="Calibri" pitchFamily="34" charset="0"/>
            </a:endParaRPr>
          </a:p>
        </p:txBody>
      </p:sp>
      <p:sp>
        <p:nvSpPr>
          <p:cNvPr id="19" name="Textfeld 18"/>
          <p:cNvSpPr txBox="1"/>
          <p:nvPr/>
        </p:nvSpPr>
        <p:spPr>
          <a:xfrm>
            <a:off x="395536" y="5733256"/>
            <a:ext cx="504056" cy="3847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AT" sz="1900" b="1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</a:rPr>
              <a:t>10</a:t>
            </a:r>
            <a:endParaRPr lang="de-AT" sz="1900" b="1" dirty="0">
              <a:solidFill>
                <a:schemeClr val="bg1">
                  <a:lumMod val="95000"/>
                </a:schemeClr>
              </a:solidFill>
              <a:latin typeface="Calibri" pitchFamily="34" charset="0"/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 cstate="print"/>
          <a:srcRect l="2083" t="1639" r="1042" b="1639"/>
          <a:stretch>
            <a:fillRect/>
          </a:stretch>
        </p:blipFill>
        <p:spPr bwMode="auto">
          <a:xfrm>
            <a:off x="1691680" y="1916832"/>
            <a:ext cx="6696744" cy="42484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2" descr="häkchen,haken,OK,symbol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72400" y="1484784"/>
            <a:ext cx="792088" cy="792088"/>
          </a:xfrm>
          <a:prstGeom prst="rect">
            <a:avLst/>
          </a:prstGeom>
          <a:noFill/>
        </p:spPr>
      </p:pic>
      <p:pic>
        <p:nvPicPr>
          <p:cNvPr id="1026" name="Bild 401"/>
          <p:cNvPicPr>
            <a:picLocks noChangeAspect="1" noChangeArrowheads="1"/>
          </p:cNvPicPr>
          <p:nvPr/>
        </p:nvPicPr>
        <p:blipFill>
          <a:blip r:embed="rId3" cstate="print"/>
          <a:srcRect l="1732" t="25848" r="2164" b="3957"/>
          <a:stretch>
            <a:fillRect/>
          </a:stretch>
        </p:blipFill>
        <p:spPr bwMode="auto">
          <a:xfrm>
            <a:off x="1331640" y="3501008"/>
            <a:ext cx="6192688" cy="27258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itel 7"/>
          <p:cNvSpPr>
            <a:spLocks noGrp="1"/>
          </p:cNvSpPr>
          <p:nvPr>
            <p:ph type="ctrTitle"/>
          </p:nvPr>
        </p:nvSpPr>
        <p:spPr>
          <a:xfrm>
            <a:off x="899592" y="260648"/>
            <a:ext cx="8064896" cy="864096"/>
          </a:xfrm>
        </p:spPr>
        <p:txBody>
          <a:bodyPr>
            <a:noAutofit/>
          </a:bodyPr>
          <a:lstStyle>
            <a:lvl1pPr>
              <a:defRPr b="1"/>
            </a:lvl1pPr>
          </a:lstStyle>
          <a:p>
            <a:pPr algn="r"/>
            <a:r>
              <a:rPr kumimoji="0" lang="de-DE" sz="6000" dirty="0" smtClean="0">
                <a:solidFill>
                  <a:schemeClr val="tx1"/>
                </a:solidFill>
                <a:latin typeface="Calibri" pitchFamily="34" charset="0"/>
              </a:rPr>
              <a:t/>
            </a:r>
            <a:br>
              <a:rPr kumimoji="0" lang="de-DE" sz="6000" dirty="0" smtClean="0">
                <a:solidFill>
                  <a:schemeClr val="tx1"/>
                </a:solidFill>
                <a:latin typeface="Calibri" pitchFamily="34" charset="0"/>
              </a:rPr>
            </a:br>
            <a:r>
              <a:rPr lang="de-DE" sz="6000" dirty="0" smtClean="0">
                <a:solidFill>
                  <a:schemeClr val="tx1"/>
                </a:solidFill>
                <a:latin typeface="Calibri" pitchFamily="34" charset="0"/>
              </a:rPr>
              <a:t/>
            </a:r>
            <a:br>
              <a:rPr lang="de-DE" sz="6000" dirty="0" smtClean="0">
                <a:solidFill>
                  <a:schemeClr val="tx1"/>
                </a:solidFill>
                <a:latin typeface="Calibri" pitchFamily="34" charset="0"/>
              </a:rPr>
            </a:br>
            <a:r>
              <a:rPr lang="de-DE" sz="6000" dirty="0" smtClean="0">
                <a:solidFill>
                  <a:schemeClr val="tx1"/>
                </a:solidFill>
                <a:latin typeface="Calibri" pitchFamily="34" charset="0"/>
              </a:rPr>
              <a:t/>
            </a:r>
            <a:br>
              <a:rPr lang="de-DE" sz="6000" dirty="0" smtClean="0">
                <a:solidFill>
                  <a:schemeClr val="tx1"/>
                </a:solidFill>
                <a:latin typeface="Calibri" pitchFamily="34" charset="0"/>
              </a:rPr>
            </a:br>
            <a:r>
              <a:rPr lang="de-DE" sz="6000" dirty="0" smtClean="0">
                <a:solidFill>
                  <a:schemeClr val="tx1"/>
                </a:solidFill>
                <a:latin typeface="Calibri" pitchFamily="34" charset="0"/>
              </a:rPr>
              <a:t/>
            </a:r>
            <a:br>
              <a:rPr lang="de-DE" sz="6000" dirty="0" smtClean="0">
                <a:solidFill>
                  <a:schemeClr val="tx1"/>
                </a:solidFill>
                <a:latin typeface="Calibri" pitchFamily="34" charset="0"/>
              </a:rPr>
            </a:br>
            <a:r>
              <a:rPr lang="de-DE" sz="6000" dirty="0" smtClean="0">
                <a:solidFill>
                  <a:schemeClr val="tx1"/>
                </a:solidFill>
                <a:latin typeface="Calibri" pitchFamily="34" charset="0"/>
              </a:rPr>
              <a:t/>
            </a:r>
            <a:br>
              <a:rPr lang="de-DE" sz="6000" dirty="0" smtClean="0">
                <a:solidFill>
                  <a:schemeClr val="tx1"/>
                </a:solidFill>
                <a:latin typeface="Calibri" pitchFamily="34" charset="0"/>
              </a:rPr>
            </a:br>
            <a:r>
              <a:rPr lang="de-DE" sz="6000" dirty="0" smtClean="0">
                <a:solidFill>
                  <a:schemeClr val="tx1"/>
                </a:solidFill>
                <a:latin typeface="Calibri" pitchFamily="34" charset="0"/>
              </a:rPr>
              <a:t/>
            </a:r>
            <a:br>
              <a:rPr lang="de-DE" sz="6000" dirty="0" smtClean="0">
                <a:solidFill>
                  <a:schemeClr val="tx1"/>
                </a:solidFill>
                <a:latin typeface="Calibri" pitchFamily="34" charset="0"/>
              </a:rPr>
            </a:br>
            <a:r>
              <a:rPr lang="de-DE" sz="6000" dirty="0" smtClean="0">
                <a:solidFill>
                  <a:schemeClr val="tx1"/>
                </a:solidFill>
                <a:latin typeface="Calibri" pitchFamily="34" charset="0"/>
              </a:rPr>
              <a:t/>
            </a:r>
            <a:br>
              <a:rPr lang="de-DE" sz="6000" dirty="0" smtClean="0">
                <a:solidFill>
                  <a:schemeClr val="tx1"/>
                </a:solidFill>
                <a:latin typeface="Calibri" pitchFamily="34" charset="0"/>
              </a:rPr>
            </a:br>
            <a:r>
              <a:rPr lang="de-DE" sz="800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 </a:t>
            </a:r>
            <a:r>
              <a:rPr lang="de-DE" sz="6000" dirty="0" smtClean="0">
                <a:latin typeface="Calibri" pitchFamily="34" charset="0"/>
              </a:rPr>
              <a:t>4.Ergebnisse</a:t>
            </a:r>
            <a:endParaRPr kumimoji="0" lang="en-US" sz="6000" dirty="0">
              <a:latin typeface="Calibri" pitchFamily="34" charset="0"/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304107" y="1073228"/>
            <a:ext cx="7992888" cy="11868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de-AT" sz="2500" b="1" cap="small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Die Vermittlung erfolgt differenziert und individualisiert</a:t>
            </a:r>
          </a:p>
          <a:p>
            <a:pPr>
              <a:lnSpc>
                <a:spcPct val="150000"/>
              </a:lnSpc>
            </a:pPr>
            <a:r>
              <a:rPr lang="de-AT" sz="2500" b="1" cap="small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[Fragebogen 2]</a:t>
            </a:r>
          </a:p>
        </p:txBody>
      </p:sp>
      <p:sp>
        <p:nvSpPr>
          <p:cNvPr id="9" name="Rechteck 8"/>
          <p:cNvSpPr/>
          <p:nvPr/>
        </p:nvSpPr>
        <p:spPr>
          <a:xfrm>
            <a:off x="6804248" y="2636912"/>
            <a:ext cx="2088232" cy="338437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 dirty="0"/>
          </a:p>
        </p:txBody>
      </p:sp>
      <p:sp>
        <p:nvSpPr>
          <p:cNvPr id="11" name="Textfeld 10"/>
          <p:cNvSpPr txBox="1"/>
          <p:nvPr/>
        </p:nvSpPr>
        <p:spPr>
          <a:xfrm>
            <a:off x="1331640" y="2276872"/>
            <a:ext cx="7560840" cy="1708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r"/>
            <a:r>
              <a:rPr lang="de-AT" sz="2000" b="1" cap="small" dirty="0" smtClean="0">
                <a:latin typeface="Calibri" pitchFamily="34" charset="0"/>
              </a:rPr>
              <a:t>1.Waren die Aufgaben Verständlich?</a:t>
            </a:r>
          </a:p>
          <a:p>
            <a:pPr marL="457200" indent="-457200" algn="r"/>
            <a:r>
              <a:rPr lang="de-AT" sz="2000" b="1" cap="small" dirty="0" smtClean="0">
                <a:latin typeface="Calibri" pitchFamily="34" charset="0"/>
              </a:rPr>
              <a:t>2.Hast du die Erklärungen verstanden? </a:t>
            </a:r>
          </a:p>
          <a:p>
            <a:pPr marL="457200" indent="-457200" algn="r"/>
            <a:r>
              <a:rPr lang="de-AT" sz="2000" b="1" cap="small" dirty="0" smtClean="0">
                <a:latin typeface="Calibri" pitchFamily="34" charset="0"/>
              </a:rPr>
              <a:t>3. Konntest du die Aufgaben, die der Computer gestellt hat, gut lösen?</a:t>
            </a:r>
          </a:p>
          <a:p>
            <a:pPr marL="457200" indent="-457200" algn="r"/>
            <a:r>
              <a:rPr lang="de-AT" sz="2000" b="1" cap="small" dirty="0" smtClean="0">
                <a:latin typeface="Calibri" pitchFamily="34" charset="0"/>
              </a:rPr>
              <a:t>4. Wurden genügend Übungsmöglichkeiten Angeboten?</a:t>
            </a:r>
          </a:p>
          <a:p>
            <a:pPr marL="457200" indent="-457200" algn="r"/>
            <a:endParaRPr lang="de-AT" sz="2500" cap="small" dirty="0">
              <a:latin typeface="Calibri" pitchFamily="34" charset="0"/>
            </a:endParaRPr>
          </a:p>
        </p:txBody>
      </p:sp>
      <p:sp>
        <p:nvSpPr>
          <p:cNvPr id="15" name="Rechteck 14"/>
          <p:cNvSpPr/>
          <p:nvPr/>
        </p:nvSpPr>
        <p:spPr>
          <a:xfrm>
            <a:off x="1115616" y="6381328"/>
            <a:ext cx="7848872" cy="28803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de-AT" sz="160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Barbara Mauerhofer                                                        </a:t>
            </a:r>
            <a:r>
              <a:rPr lang="de-AT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E-Learning im Mathematikunterricht </a:t>
            </a:r>
          </a:p>
          <a:p>
            <a:pPr algn="r"/>
            <a:r>
              <a:rPr lang="de-AT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Differenzierung und Individualisierung im Mathematikunterricht mit E-Learning</a:t>
            </a:r>
            <a:endParaRPr lang="de-AT" dirty="0">
              <a:solidFill>
                <a:schemeClr val="bg1">
                  <a:lumMod val="50000"/>
                </a:schemeClr>
              </a:solidFill>
              <a:latin typeface="Calibri" pitchFamily="34" charset="0"/>
            </a:endParaRPr>
          </a:p>
        </p:txBody>
      </p:sp>
      <p:sp>
        <p:nvSpPr>
          <p:cNvPr id="25" name="Textfeld 24"/>
          <p:cNvSpPr txBox="1"/>
          <p:nvPr/>
        </p:nvSpPr>
        <p:spPr>
          <a:xfrm>
            <a:off x="395536" y="5733256"/>
            <a:ext cx="504056" cy="3847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AT" sz="1900" b="1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</a:rPr>
              <a:t>9</a:t>
            </a:r>
            <a:endParaRPr lang="de-AT" sz="1900" b="1" dirty="0">
              <a:solidFill>
                <a:schemeClr val="bg1">
                  <a:lumMod val="95000"/>
                </a:schemeClr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2" descr="häkchen,haken,OK,symbol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80312" y="1484784"/>
            <a:ext cx="792088" cy="792088"/>
          </a:xfrm>
          <a:prstGeom prst="rect">
            <a:avLst/>
          </a:prstGeom>
          <a:noFill/>
        </p:spPr>
      </p:pic>
      <p:pic>
        <p:nvPicPr>
          <p:cNvPr id="9217" name="Picture 1"/>
          <p:cNvPicPr>
            <a:picLocks noChangeAspect="1" noChangeArrowheads="1"/>
          </p:cNvPicPr>
          <p:nvPr/>
        </p:nvPicPr>
        <p:blipFill>
          <a:blip r:embed="rId3" cstate="print"/>
          <a:srcRect l="3860" t="5388" r="8941" b="8528"/>
          <a:stretch>
            <a:fillRect/>
          </a:stretch>
        </p:blipFill>
        <p:spPr bwMode="auto">
          <a:xfrm rot="1214191">
            <a:off x="4965437" y="1765926"/>
            <a:ext cx="1439258" cy="12890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itel 7"/>
          <p:cNvSpPr>
            <a:spLocks noGrp="1"/>
          </p:cNvSpPr>
          <p:nvPr>
            <p:ph type="ctrTitle"/>
          </p:nvPr>
        </p:nvSpPr>
        <p:spPr>
          <a:xfrm>
            <a:off x="899592" y="260648"/>
            <a:ext cx="8064896" cy="864096"/>
          </a:xfrm>
        </p:spPr>
        <p:txBody>
          <a:bodyPr>
            <a:noAutofit/>
          </a:bodyPr>
          <a:lstStyle>
            <a:lvl1pPr>
              <a:defRPr b="1"/>
            </a:lvl1pPr>
          </a:lstStyle>
          <a:p>
            <a:pPr algn="r"/>
            <a:r>
              <a:rPr kumimoji="0" lang="de-DE" sz="6000" dirty="0" smtClean="0">
                <a:solidFill>
                  <a:schemeClr val="tx1"/>
                </a:solidFill>
                <a:latin typeface="Calibri" pitchFamily="34" charset="0"/>
              </a:rPr>
              <a:t/>
            </a:r>
            <a:br>
              <a:rPr kumimoji="0" lang="de-DE" sz="6000" dirty="0" smtClean="0">
                <a:solidFill>
                  <a:schemeClr val="tx1"/>
                </a:solidFill>
                <a:latin typeface="Calibri" pitchFamily="34" charset="0"/>
              </a:rPr>
            </a:br>
            <a:r>
              <a:rPr lang="de-DE" sz="6000" dirty="0" smtClean="0">
                <a:solidFill>
                  <a:schemeClr val="tx1"/>
                </a:solidFill>
                <a:latin typeface="Calibri" pitchFamily="34" charset="0"/>
              </a:rPr>
              <a:t/>
            </a:r>
            <a:br>
              <a:rPr lang="de-DE" sz="6000" dirty="0" smtClean="0">
                <a:solidFill>
                  <a:schemeClr val="tx1"/>
                </a:solidFill>
                <a:latin typeface="Calibri" pitchFamily="34" charset="0"/>
              </a:rPr>
            </a:br>
            <a:r>
              <a:rPr lang="de-DE" sz="6000" dirty="0" smtClean="0">
                <a:solidFill>
                  <a:schemeClr val="tx1"/>
                </a:solidFill>
                <a:latin typeface="Calibri" pitchFamily="34" charset="0"/>
              </a:rPr>
              <a:t/>
            </a:r>
            <a:br>
              <a:rPr lang="de-DE" sz="6000" dirty="0" smtClean="0">
                <a:solidFill>
                  <a:schemeClr val="tx1"/>
                </a:solidFill>
                <a:latin typeface="Calibri" pitchFamily="34" charset="0"/>
              </a:rPr>
            </a:br>
            <a:r>
              <a:rPr lang="de-DE" sz="6000" dirty="0" smtClean="0">
                <a:solidFill>
                  <a:schemeClr val="tx1"/>
                </a:solidFill>
                <a:latin typeface="Calibri" pitchFamily="34" charset="0"/>
              </a:rPr>
              <a:t/>
            </a:r>
            <a:br>
              <a:rPr lang="de-DE" sz="6000" dirty="0" smtClean="0">
                <a:solidFill>
                  <a:schemeClr val="tx1"/>
                </a:solidFill>
                <a:latin typeface="Calibri" pitchFamily="34" charset="0"/>
              </a:rPr>
            </a:br>
            <a:r>
              <a:rPr lang="de-DE" sz="6000" dirty="0" smtClean="0">
                <a:solidFill>
                  <a:schemeClr val="tx1"/>
                </a:solidFill>
                <a:latin typeface="Calibri" pitchFamily="34" charset="0"/>
              </a:rPr>
              <a:t/>
            </a:r>
            <a:br>
              <a:rPr lang="de-DE" sz="6000" dirty="0" smtClean="0">
                <a:solidFill>
                  <a:schemeClr val="tx1"/>
                </a:solidFill>
                <a:latin typeface="Calibri" pitchFamily="34" charset="0"/>
              </a:rPr>
            </a:br>
            <a:r>
              <a:rPr lang="de-DE" sz="6000" dirty="0" smtClean="0">
                <a:solidFill>
                  <a:schemeClr val="tx1"/>
                </a:solidFill>
                <a:latin typeface="Calibri" pitchFamily="34" charset="0"/>
              </a:rPr>
              <a:t/>
            </a:r>
            <a:br>
              <a:rPr lang="de-DE" sz="6000" dirty="0" smtClean="0">
                <a:solidFill>
                  <a:schemeClr val="tx1"/>
                </a:solidFill>
                <a:latin typeface="Calibri" pitchFamily="34" charset="0"/>
              </a:rPr>
            </a:br>
            <a:r>
              <a:rPr lang="de-DE" sz="6000" dirty="0" smtClean="0">
                <a:solidFill>
                  <a:schemeClr val="tx1"/>
                </a:solidFill>
                <a:latin typeface="Calibri" pitchFamily="34" charset="0"/>
              </a:rPr>
              <a:t/>
            </a:r>
            <a:br>
              <a:rPr lang="de-DE" sz="6000" dirty="0" smtClean="0">
                <a:solidFill>
                  <a:schemeClr val="tx1"/>
                </a:solidFill>
                <a:latin typeface="Calibri" pitchFamily="34" charset="0"/>
              </a:rPr>
            </a:br>
            <a:r>
              <a:rPr lang="de-DE" sz="800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 </a:t>
            </a:r>
            <a:r>
              <a:rPr lang="de-DE" sz="6000" dirty="0" smtClean="0">
                <a:latin typeface="Calibri" pitchFamily="34" charset="0"/>
              </a:rPr>
              <a:t>4.Ergebnisse</a:t>
            </a:r>
            <a:endParaRPr kumimoji="0" lang="en-US" sz="6000" dirty="0">
              <a:latin typeface="Calibri" pitchFamily="34" charset="0"/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304107" y="1073228"/>
            <a:ext cx="7660381" cy="60478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de-AT" sz="2500" b="1" cap="small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Neue Rollenverteilung / Neue Aufgabenbereiche [Forschungstagebuch]</a:t>
            </a:r>
          </a:p>
          <a:p>
            <a:pPr algn="just">
              <a:lnSpc>
                <a:spcPct val="150000"/>
              </a:lnSpc>
            </a:pPr>
            <a:endParaRPr lang="de-AT" sz="2200" cap="small" dirty="0" smtClean="0">
              <a:latin typeface="Calibri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de-AT" sz="2500" cap="small" dirty="0" smtClean="0">
                <a:latin typeface="Calibri" pitchFamily="34" charset="0"/>
              </a:rPr>
              <a:t>Schülerinnen und Schüler beobachten, fordern / fördern, weiterführen, helfen, unterstützen, motivieren…</a:t>
            </a:r>
          </a:p>
          <a:p>
            <a:pPr algn="just">
              <a:lnSpc>
                <a:spcPct val="150000"/>
              </a:lnSpc>
            </a:pPr>
            <a:r>
              <a:rPr lang="de-AT" sz="2500" cap="small" dirty="0" smtClean="0">
                <a:latin typeface="Calibri" pitchFamily="34" charset="0"/>
              </a:rPr>
              <a:t>Die Lehrerin der Lehrer gibt Tipps, Erklärungen, nimmt Anteilnahme… </a:t>
            </a:r>
          </a:p>
          <a:p>
            <a:pPr algn="just">
              <a:lnSpc>
                <a:spcPct val="150000"/>
              </a:lnSpc>
            </a:pPr>
            <a:r>
              <a:rPr lang="de-AT" sz="2500" cap="small" dirty="0" smtClean="0">
                <a:latin typeface="Calibri" pitchFamily="34" charset="0"/>
              </a:rPr>
              <a:t>Herausforderungen: Erhöhte Stressbewältigung, Erkennen der Probleme der Schülerinnen und Schüler …</a:t>
            </a:r>
            <a:endParaRPr lang="de-AT" sz="2500" i="1" dirty="0" smtClean="0">
              <a:latin typeface="Calibri" pitchFamily="34" charset="0"/>
            </a:endParaRPr>
          </a:p>
          <a:p>
            <a:pPr>
              <a:lnSpc>
                <a:spcPct val="150000"/>
              </a:lnSpc>
            </a:pPr>
            <a:endParaRPr lang="de-AT" b="1" cap="small" dirty="0" smtClean="0">
              <a:latin typeface="Calibri" pitchFamily="34" charset="0"/>
            </a:endParaRPr>
          </a:p>
          <a:p>
            <a:pPr>
              <a:lnSpc>
                <a:spcPct val="150000"/>
              </a:lnSpc>
            </a:pPr>
            <a:endParaRPr lang="de-AT" b="1" cap="small" dirty="0" smtClean="0">
              <a:latin typeface="Calibri" pitchFamily="34" charset="0"/>
            </a:endParaRPr>
          </a:p>
        </p:txBody>
      </p:sp>
      <p:sp>
        <p:nvSpPr>
          <p:cNvPr id="13" name="Rechteck 12"/>
          <p:cNvSpPr/>
          <p:nvPr/>
        </p:nvSpPr>
        <p:spPr>
          <a:xfrm>
            <a:off x="1115616" y="6381328"/>
            <a:ext cx="7848872" cy="28803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de-AT" sz="160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Barbara Mauerhofer                                                        </a:t>
            </a:r>
            <a:r>
              <a:rPr lang="de-AT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E-Learning im Mathematikunterricht </a:t>
            </a:r>
          </a:p>
          <a:p>
            <a:pPr algn="r"/>
            <a:r>
              <a:rPr lang="de-AT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Differenzierung und Individualisierung im Mathematikunterricht mit E-Learning</a:t>
            </a:r>
            <a:endParaRPr lang="de-AT" dirty="0">
              <a:solidFill>
                <a:schemeClr val="bg1">
                  <a:lumMod val="50000"/>
                </a:schemeClr>
              </a:solidFill>
              <a:latin typeface="Calibri" pitchFamily="34" charset="0"/>
            </a:endParaRPr>
          </a:p>
        </p:txBody>
      </p:sp>
      <p:sp>
        <p:nvSpPr>
          <p:cNvPr id="16" name="Textfeld 15"/>
          <p:cNvSpPr txBox="1"/>
          <p:nvPr/>
        </p:nvSpPr>
        <p:spPr>
          <a:xfrm>
            <a:off x="395536" y="5733256"/>
            <a:ext cx="504056" cy="3847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AT" sz="1900" b="1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</a:rPr>
              <a:t>8</a:t>
            </a:r>
            <a:endParaRPr lang="de-AT" sz="1900" b="1" dirty="0">
              <a:solidFill>
                <a:schemeClr val="bg1">
                  <a:lumMod val="95000"/>
                </a:schemeClr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2" descr="häkchen,haken,OK,symbol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96136" y="1412776"/>
            <a:ext cx="792088" cy="792088"/>
          </a:xfrm>
          <a:prstGeom prst="rect">
            <a:avLst/>
          </a:prstGeom>
          <a:noFill/>
        </p:spPr>
      </p:pic>
      <p:sp>
        <p:nvSpPr>
          <p:cNvPr id="6" name="Titel 7"/>
          <p:cNvSpPr>
            <a:spLocks noGrp="1"/>
          </p:cNvSpPr>
          <p:nvPr>
            <p:ph type="ctrTitle"/>
          </p:nvPr>
        </p:nvSpPr>
        <p:spPr>
          <a:xfrm>
            <a:off x="899592" y="260648"/>
            <a:ext cx="8064896" cy="864096"/>
          </a:xfrm>
        </p:spPr>
        <p:txBody>
          <a:bodyPr>
            <a:noAutofit/>
          </a:bodyPr>
          <a:lstStyle>
            <a:lvl1pPr>
              <a:defRPr b="1"/>
            </a:lvl1pPr>
          </a:lstStyle>
          <a:p>
            <a:pPr algn="r"/>
            <a:r>
              <a:rPr kumimoji="0" lang="de-DE" sz="6000" dirty="0" smtClean="0">
                <a:solidFill>
                  <a:schemeClr val="tx1"/>
                </a:solidFill>
                <a:latin typeface="Calibri" pitchFamily="34" charset="0"/>
              </a:rPr>
              <a:t/>
            </a:r>
            <a:br>
              <a:rPr kumimoji="0" lang="de-DE" sz="6000" dirty="0" smtClean="0">
                <a:solidFill>
                  <a:schemeClr val="tx1"/>
                </a:solidFill>
                <a:latin typeface="Calibri" pitchFamily="34" charset="0"/>
              </a:rPr>
            </a:br>
            <a:r>
              <a:rPr lang="de-DE" sz="6000" dirty="0" smtClean="0">
                <a:solidFill>
                  <a:schemeClr val="tx1"/>
                </a:solidFill>
                <a:latin typeface="Calibri" pitchFamily="34" charset="0"/>
              </a:rPr>
              <a:t/>
            </a:r>
            <a:br>
              <a:rPr lang="de-DE" sz="6000" dirty="0" smtClean="0">
                <a:solidFill>
                  <a:schemeClr val="tx1"/>
                </a:solidFill>
                <a:latin typeface="Calibri" pitchFamily="34" charset="0"/>
              </a:rPr>
            </a:br>
            <a:r>
              <a:rPr lang="de-DE" sz="6000" dirty="0" smtClean="0">
                <a:solidFill>
                  <a:schemeClr val="tx1"/>
                </a:solidFill>
                <a:latin typeface="Calibri" pitchFamily="34" charset="0"/>
              </a:rPr>
              <a:t/>
            </a:r>
            <a:br>
              <a:rPr lang="de-DE" sz="6000" dirty="0" smtClean="0">
                <a:solidFill>
                  <a:schemeClr val="tx1"/>
                </a:solidFill>
                <a:latin typeface="Calibri" pitchFamily="34" charset="0"/>
              </a:rPr>
            </a:br>
            <a:r>
              <a:rPr lang="de-DE" sz="6000" dirty="0" smtClean="0">
                <a:solidFill>
                  <a:schemeClr val="tx1"/>
                </a:solidFill>
                <a:latin typeface="Calibri" pitchFamily="34" charset="0"/>
              </a:rPr>
              <a:t/>
            </a:r>
            <a:br>
              <a:rPr lang="de-DE" sz="6000" dirty="0" smtClean="0">
                <a:solidFill>
                  <a:schemeClr val="tx1"/>
                </a:solidFill>
                <a:latin typeface="Calibri" pitchFamily="34" charset="0"/>
              </a:rPr>
            </a:br>
            <a:r>
              <a:rPr lang="de-DE" sz="6000" dirty="0" smtClean="0">
                <a:solidFill>
                  <a:schemeClr val="tx1"/>
                </a:solidFill>
                <a:latin typeface="Calibri" pitchFamily="34" charset="0"/>
              </a:rPr>
              <a:t/>
            </a:r>
            <a:br>
              <a:rPr lang="de-DE" sz="6000" dirty="0" smtClean="0">
                <a:solidFill>
                  <a:schemeClr val="tx1"/>
                </a:solidFill>
                <a:latin typeface="Calibri" pitchFamily="34" charset="0"/>
              </a:rPr>
            </a:br>
            <a:r>
              <a:rPr lang="de-DE" sz="6000" dirty="0" smtClean="0">
                <a:solidFill>
                  <a:schemeClr val="tx1"/>
                </a:solidFill>
                <a:latin typeface="Calibri" pitchFamily="34" charset="0"/>
              </a:rPr>
              <a:t/>
            </a:r>
            <a:br>
              <a:rPr lang="de-DE" sz="6000" dirty="0" smtClean="0">
                <a:solidFill>
                  <a:schemeClr val="tx1"/>
                </a:solidFill>
                <a:latin typeface="Calibri" pitchFamily="34" charset="0"/>
              </a:rPr>
            </a:br>
            <a:r>
              <a:rPr lang="de-DE" sz="6000" dirty="0" smtClean="0">
                <a:solidFill>
                  <a:schemeClr val="tx1"/>
                </a:solidFill>
                <a:latin typeface="Calibri" pitchFamily="34" charset="0"/>
              </a:rPr>
              <a:t/>
            </a:r>
            <a:br>
              <a:rPr lang="de-DE" sz="6000" dirty="0" smtClean="0">
                <a:solidFill>
                  <a:schemeClr val="tx1"/>
                </a:solidFill>
                <a:latin typeface="Calibri" pitchFamily="34" charset="0"/>
              </a:rPr>
            </a:br>
            <a:r>
              <a:rPr lang="de-DE" sz="800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 </a:t>
            </a:r>
            <a:r>
              <a:rPr lang="de-DE" sz="6000" dirty="0" smtClean="0">
                <a:latin typeface="Calibri" pitchFamily="34" charset="0"/>
              </a:rPr>
              <a:t>4.Ergebnisse</a:t>
            </a:r>
            <a:endParaRPr kumimoji="0" lang="en-US" sz="6000" dirty="0">
              <a:latin typeface="Calibri" pitchFamily="34" charset="0"/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304107" y="1073228"/>
            <a:ext cx="7704856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de-AT" sz="2500" b="1" cap="small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Selbsttätigkeit und Selbstständigkeit </a:t>
            </a:r>
          </a:p>
          <a:p>
            <a:pPr>
              <a:lnSpc>
                <a:spcPct val="150000"/>
              </a:lnSpc>
            </a:pPr>
            <a:r>
              <a:rPr lang="de-AT" sz="2500" b="1" cap="small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[Fragebogen 2]</a:t>
            </a:r>
          </a:p>
          <a:p>
            <a:pPr algn="just">
              <a:lnSpc>
                <a:spcPct val="150000"/>
              </a:lnSpc>
            </a:pPr>
            <a:endParaRPr lang="de-AT" sz="2200" cap="small" dirty="0" smtClean="0">
              <a:latin typeface="Calibri" pitchFamily="34" charset="0"/>
            </a:endParaRPr>
          </a:p>
          <a:p>
            <a:pPr>
              <a:lnSpc>
                <a:spcPct val="150000"/>
              </a:lnSpc>
            </a:pPr>
            <a:endParaRPr lang="de-AT" b="1" cap="small" dirty="0" smtClean="0">
              <a:latin typeface="Calibri" pitchFamily="34" charset="0"/>
            </a:endParaRPr>
          </a:p>
          <a:p>
            <a:pPr>
              <a:lnSpc>
                <a:spcPct val="150000"/>
              </a:lnSpc>
            </a:pPr>
            <a:endParaRPr lang="de-AT" b="1" cap="small" dirty="0" smtClean="0">
              <a:latin typeface="Calibri" pitchFamily="34" charset="0"/>
            </a:endParaRPr>
          </a:p>
        </p:txBody>
      </p:sp>
      <p:pic>
        <p:nvPicPr>
          <p:cNvPr id="13" name="Bild 127"/>
          <p:cNvPicPr>
            <a:picLocks noChangeAspect="1" noChangeArrowheads="1"/>
          </p:cNvPicPr>
          <p:nvPr/>
        </p:nvPicPr>
        <p:blipFill>
          <a:blip r:embed="rId3" cstate="print"/>
          <a:srcRect l="6912" t="2026" r="5202" b="2293"/>
          <a:stretch>
            <a:fillRect/>
          </a:stretch>
        </p:blipFill>
        <p:spPr bwMode="auto">
          <a:xfrm>
            <a:off x="3059832" y="2276872"/>
            <a:ext cx="5904656" cy="39143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Rechteck 13"/>
          <p:cNvSpPr/>
          <p:nvPr/>
        </p:nvSpPr>
        <p:spPr>
          <a:xfrm>
            <a:off x="1115616" y="6381328"/>
            <a:ext cx="7848872" cy="28803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de-AT" sz="160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Barbara Mauerhofer                                                        </a:t>
            </a:r>
            <a:r>
              <a:rPr lang="de-AT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E-Learning im Mathematikunterricht </a:t>
            </a:r>
          </a:p>
          <a:p>
            <a:pPr algn="r"/>
            <a:r>
              <a:rPr lang="de-AT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Differenzierung und Individualisierung im Mathematikunterricht mit E-Learning</a:t>
            </a:r>
            <a:endParaRPr lang="de-AT" dirty="0">
              <a:solidFill>
                <a:schemeClr val="bg1">
                  <a:lumMod val="50000"/>
                </a:schemeClr>
              </a:solidFill>
              <a:latin typeface="Calibri" pitchFamily="34" charset="0"/>
            </a:endParaRPr>
          </a:p>
        </p:txBody>
      </p:sp>
      <p:sp>
        <p:nvSpPr>
          <p:cNvPr id="16" name="Textfeld 15"/>
          <p:cNvSpPr txBox="1"/>
          <p:nvPr/>
        </p:nvSpPr>
        <p:spPr>
          <a:xfrm>
            <a:off x="395536" y="5733256"/>
            <a:ext cx="504056" cy="3847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AT" sz="1900" b="1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</a:rPr>
              <a:t>7</a:t>
            </a:r>
            <a:endParaRPr lang="de-AT" sz="1900" b="1" dirty="0">
              <a:solidFill>
                <a:schemeClr val="bg1">
                  <a:lumMod val="95000"/>
                </a:schemeClr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7"/>
          <p:cNvSpPr>
            <a:spLocks noGrp="1"/>
          </p:cNvSpPr>
          <p:nvPr>
            <p:ph type="ctrTitle"/>
          </p:nvPr>
        </p:nvSpPr>
        <p:spPr>
          <a:xfrm>
            <a:off x="899592" y="260648"/>
            <a:ext cx="8064896" cy="864096"/>
          </a:xfrm>
        </p:spPr>
        <p:txBody>
          <a:bodyPr>
            <a:noAutofit/>
          </a:bodyPr>
          <a:lstStyle>
            <a:lvl1pPr>
              <a:defRPr b="1"/>
            </a:lvl1pPr>
          </a:lstStyle>
          <a:p>
            <a:pPr algn="r"/>
            <a:r>
              <a:rPr kumimoji="0" lang="de-DE" sz="6000" dirty="0" smtClean="0">
                <a:solidFill>
                  <a:schemeClr val="tx1"/>
                </a:solidFill>
                <a:latin typeface="Calibri" pitchFamily="34" charset="0"/>
              </a:rPr>
              <a:t/>
            </a:r>
            <a:br>
              <a:rPr kumimoji="0" lang="de-DE" sz="6000" dirty="0" smtClean="0">
                <a:solidFill>
                  <a:schemeClr val="tx1"/>
                </a:solidFill>
                <a:latin typeface="Calibri" pitchFamily="34" charset="0"/>
              </a:rPr>
            </a:br>
            <a:r>
              <a:rPr lang="de-DE" sz="6000" dirty="0" smtClean="0">
                <a:solidFill>
                  <a:schemeClr val="tx1"/>
                </a:solidFill>
                <a:latin typeface="Calibri" pitchFamily="34" charset="0"/>
              </a:rPr>
              <a:t/>
            </a:r>
            <a:br>
              <a:rPr lang="de-DE" sz="6000" dirty="0" smtClean="0">
                <a:solidFill>
                  <a:schemeClr val="tx1"/>
                </a:solidFill>
                <a:latin typeface="Calibri" pitchFamily="34" charset="0"/>
              </a:rPr>
            </a:br>
            <a:r>
              <a:rPr lang="de-DE" sz="6000" dirty="0" smtClean="0">
                <a:solidFill>
                  <a:schemeClr val="tx1"/>
                </a:solidFill>
                <a:latin typeface="Calibri" pitchFamily="34" charset="0"/>
              </a:rPr>
              <a:t/>
            </a:r>
            <a:br>
              <a:rPr lang="de-DE" sz="6000" dirty="0" smtClean="0">
                <a:solidFill>
                  <a:schemeClr val="tx1"/>
                </a:solidFill>
                <a:latin typeface="Calibri" pitchFamily="34" charset="0"/>
              </a:rPr>
            </a:br>
            <a:r>
              <a:rPr lang="de-DE" sz="6000" dirty="0" smtClean="0">
                <a:solidFill>
                  <a:schemeClr val="tx1"/>
                </a:solidFill>
                <a:latin typeface="Calibri" pitchFamily="34" charset="0"/>
              </a:rPr>
              <a:t/>
            </a:r>
            <a:br>
              <a:rPr lang="de-DE" sz="6000" dirty="0" smtClean="0">
                <a:solidFill>
                  <a:schemeClr val="tx1"/>
                </a:solidFill>
                <a:latin typeface="Calibri" pitchFamily="34" charset="0"/>
              </a:rPr>
            </a:br>
            <a:r>
              <a:rPr lang="de-DE" sz="6000" dirty="0" smtClean="0">
                <a:solidFill>
                  <a:schemeClr val="tx1"/>
                </a:solidFill>
                <a:latin typeface="Calibri" pitchFamily="34" charset="0"/>
              </a:rPr>
              <a:t/>
            </a:r>
            <a:br>
              <a:rPr lang="de-DE" sz="6000" dirty="0" smtClean="0">
                <a:solidFill>
                  <a:schemeClr val="tx1"/>
                </a:solidFill>
                <a:latin typeface="Calibri" pitchFamily="34" charset="0"/>
              </a:rPr>
            </a:br>
            <a:r>
              <a:rPr lang="de-DE" sz="6000" dirty="0" smtClean="0">
                <a:solidFill>
                  <a:schemeClr val="tx1"/>
                </a:solidFill>
                <a:latin typeface="Calibri" pitchFamily="34" charset="0"/>
              </a:rPr>
              <a:t/>
            </a:r>
            <a:br>
              <a:rPr lang="de-DE" sz="6000" dirty="0" smtClean="0">
                <a:solidFill>
                  <a:schemeClr val="tx1"/>
                </a:solidFill>
                <a:latin typeface="Calibri" pitchFamily="34" charset="0"/>
              </a:rPr>
            </a:br>
            <a:r>
              <a:rPr lang="de-DE" sz="6000" dirty="0" smtClean="0">
                <a:solidFill>
                  <a:schemeClr val="tx1"/>
                </a:solidFill>
                <a:latin typeface="Calibri" pitchFamily="34" charset="0"/>
              </a:rPr>
              <a:t/>
            </a:r>
            <a:br>
              <a:rPr lang="de-DE" sz="6000" dirty="0" smtClean="0">
                <a:solidFill>
                  <a:schemeClr val="tx1"/>
                </a:solidFill>
                <a:latin typeface="Calibri" pitchFamily="34" charset="0"/>
              </a:rPr>
            </a:br>
            <a:r>
              <a:rPr lang="de-DE" sz="800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 </a:t>
            </a:r>
            <a:r>
              <a:rPr lang="de-DE" sz="6000" dirty="0" smtClean="0">
                <a:latin typeface="Calibri" pitchFamily="34" charset="0"/>
              </a:rPr>
              <a:t>4.Ergebnisse</a:t>
            </a:r>
            <a:endParaRPr kumimoji="0" lang="en-US" sz="6000" dirty="0">
              <a:latin typeface="Calibri" pitchFamily="34" charset="0"/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304107" y="1073228"/>
            <a:ext cx="7704856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de-AT" sz="2500" b="1" cap="small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E-Learning fördert nachhaltiges Lernen</a:t>
            </a:r>
          </a:p>
          <a:p>
            <a:pPr>
              <a:lnSpc>
                <a:spcPct val="150000"/>
              </a:lnSpc>
            </a:pPr>
            <a:r>
              <a:rPr lang="de-AT" sz="2500" b="1" cap="small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[Lernergebniskontrolle 1 + 2]</a:t>
            </a:r>
          </a:p>
          <a:p>
            <a:pPr algn="just">
              <a:lnSpc>
                <a:spcPct val="150000"/>
              </a:lnSpc>
            </a:pPr>
            <a:endParaRPr lang="de-AT" sz="2200" cap="small" dirty="0" smtClean="0">
              <a:latin typeface="Calibri" pitchFamily="34" charset="0"/>
            </a:endParaRPr>
          </a:p>
          <a:p>
            <a:pPr>
              <a:lnSpc>
                <a:spcPct val="150000"/>
              </a:lnSpc>
            </a:pPr>
            <a:endParaRPr lang="de-AT" b="1" cap="small" dirty="0" smtClean="0">
              <a:latin typeface="Calibri" pitchFamily="34" charset="0"/>
            </a:endParaRPr>
          </a:p>
          <a:p>
            <a:pPr>
              <a:lnSpc>
                <a:spcPct val="150000"/>
              </a:lnSpc>
            </a:pPr>
            <a:endParaRPr lang="de-AT" b="1" cap="small" dirty="0" smtClean="0">
              <a:latin typeface="Calibri" pitchFamily="34" charset="0"/>
            </a:endParaRPr>
          </a:p>
        </p:txBody>
      </p:sp>
      <p:pic>
        <p:nvPicPr>
          <p:cNvPr id="13" name="Bild 1013"/>
          <p:cNvPicPr>
            <a:picLocks noChangeAspect="1" noChangeArrowheads="1"/>
          </p:cNvPicPr>
          <p:nvPr/>
        </p:nvPicPr>
        <p:blipFill>
          <a:blip r:embed="rId2" cstate="print"/>
          <a:srcRect l="1826" t="2350" r="1163" b="2611"/>
          <a:stretch>
            <a:fillRect/>
          </a:stretch>
        </p:blipFill>
        <p:spPr bwMode="auto">
          <a:xfrm>
            <a:off x="1403648" y="2348879"/>
            <a:ext cx="6336704" cy="3949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Rechteck 14"/>
          <p:cNvSpPr/>
          <p:nvPr/>
        </p:nvSpPr>
        <p:spPr>
          <a:xfrm rot="18879392">
            <a:off x="1957845" y="5806755"/>
            <a:ext cx="720080" cy="247112"/>
          </a:xfrm>
          <a:prstGeom prst="rect">
            <a:avLst/>
          </a:prstGeom>
          <a:solidFill>
            <a:srgbClr val="FFFF66">
              <a:alpha val="23000"/>
            </a:srgb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 dirty="0"/>
          </a:p>
        </p:txBody>
      </p:sp>
      <p:sp>
        <p:nvSpPr>
          <p:cNvPr id="16" name="Rechteck 15"/>
          <p:cNvSpPr/>
          <p:nvPr/>
        </p:nvSpPr>
        <p:spPr>
          <a:xfrm rot="18879392">
            <a:off x="3400778" y="5808634"/>
            <a:ext cx="720080" cy="247112"/>
          </a:xfrm>
          <a:prstGeom prst="rect">
            <a:avLst/>
          </a:prstGeom>
          <a:solidFill>
            <a:srgbClr val="FFFF66">
              <a:alpha val="23000"/>
            </a:srgb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 dirty="0"/>
          </a:p>
        </p:txBody>
      </p:sp>
      <p:sp>
        <p:nvSpPr>
          <p:cNvPr id="17" name="Rechteck 16"/>
          <p:cNvSpPr/>
          <p:nvPr/>
        </p:nvSpPr>
        <p:spPr>
          <a:xfrm rot="18879392">
            <a:off x="3760817" y="5808635"/>
            <a:ext cx="720080" cy="247112"/>
          </a:xfrm>
          <a:prstGeom prst="rect">
            <a:avLst/>
          </a:prstGeom>
          <a:solidFill>
            <a:srgbClr val="FFFF66">
              <a:alpha val="23000"/>
            </a:srgb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 dirty="0"/>
          </a:p>
        </p:txBody>
      </p:sp>
      <p:sp>
        <p:nvSpPr>
          <p:cNvPr id="18" name="Rechteck 17"/>
          <p:cNvSpPr/>
          <p:nvPr/>
        </p:nvSpPr>
        <p:spPr>
          <a:xfrm>
            <a:off x="1115616" y="6381328"/>
            <a:ext cx="7848872" cy="28803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de-AT" sz="160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Barbara Mauerhofer                                                        </a:t>
            </a:r>
            <a:r>
              <a:rPr lang="de-AT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E-Learning im Mathematikunterricht </a:t>
            </a:r>
          </a:p>
          <a:p>
            <a:pPr algn="r"/>
            <a:r>
              <a:rPr lang="de-AT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Differenzierung und Individualisierung im Mathematikunterricht mit E-Learning</a:t>
            </a:r>
            <a:endParaRPr lang="de-AT" dirty="0">
              <a:solidFill>
                <a:schemeClr val="bg1">
                  <a:lumMod val="50000"/>
                </a:schemeClr>
              </a:solidFill>
              <a:latin typeface="Calibri" pitchFamily="34" charset="0"/>
            </a:endParaRPr>
          </a:p>
        </p:txBody>
      </p:sp>
      <p:sp>
        <p:nvSpPr>
          <p:cNvPr id="20" name="Textfeld 19"/>
          <p:cNvSpPr txBox="1"/>
          <p:nvPr/>
        </p:nvSpPr>
        <p:spPr>
          <a:xfrm>
            <a:off x="395536" y="5733256"/>
            <a:ext cx="504056" cy="3847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AT" sz="1900" b="1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</a:rPr>
              <a:t>6</a:t>
            </a:r>
            <a:endParaRPr lang="de-AT" sz="1900" b="1" dirty="0">
              <a:solidFill>
                <a:schemeClr val="bg1">
                  <a:lumMod val="95000"/>
                </a:schemeClr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6" grpId="0" animBg="1"/>
      <p:bldP spid="17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7"/>
          <p:cNvSpPr>
            <a:spLocks noGrp="1"/>
          </p:cNvSpPr>
          <p:nvPr>
            <p:ph type="ctrTitle"/>
          </p:nvPr>
        </p:nvSpPr>
        <p:spPr>
          <a:xfrm>
            <a:off x="899592" y="260648"/>
            <a:ext cx="8064896" cy="864096"/>
          </a:xfrm>
        </p:spPr>
        <p:txBody>
          <a:bodyPr>
            <a:noAutofit/>
          </a:bodyPr>
          <a:lstStyle>
            <a:lvl1pPr>
              <a:defRPr b="1"/>
            </a:lvl1pPr>
          </a:lstStyle>
          <a:p>
            <a:pPr algn="r"/>
            <a:r>
              <a:rPr kumimoji="0" lang="de-DE" sz="6000" dirty="0" smtClean="0">
                <a:solidFill>
                  <a:schemeClr val="tx1"/>
                </a:solidFill>
                <a:latin typeface="Calibri" pitchFamily="34" charset="0"/>
              </a:rPr>
              <a:t/>
            </a:r>
            <a:br>
              <a:rPr kumimoji="0" lang="de-DE" sz="6000" dirty="0" smtClean="0">
                <a:solidFill>
                  <a:schemeClr val="tx1"/>
                </a:solidFill>
                <a:latin typeface="Calibri" pitchFamily="34" charset="0"/>
              </a:rPr>
            </a:br>
            <a:r>
              <a:rPr lang="de-DE" sz="6000" dirty="0" smtClean="0">
                <a:solidFill>
                  <a:schemeClr val="tx1"/>
                </a:solidFill>
                <a:latin typeface="Calibri" pitchFamily="34" charset="0"/>
              </a:rPr>
              <a:t/>
            </a:r>
            <a:br>
              <a:rPr lang="de-DE" sz="6000" dirty="0" smtClean="0">
                <a:solidFill>
                  <a:schemeClr val="tx1"/>
                </a:solidFill>
                <a:latin typeface="Calibri" pitchFamily="34" charset="0"/>
              </a:rPr>
            </a:br>
            <a:r>
              <a:rPr lang="de-DE" sz="6000" dirty="0" smtClean="0">
                <a:solidFill>
                  <a:schemeClr val="tx1"/>
                </a:solidFill>
                <a:latin typeface="Calibri" pitchFamily="34" charset="0"/>
              </a:rPr>
              <a:t/>
            </a:r>
            <a:br>
              <a:rPr lang="de-DE" sz="6000" dirty="0" smtClean="0">
                <a:solidFill>
                  <a:schemeClr val="tx1"/>
                </a:solidFill>
                <a:latin typeface="Calibri" pitchFamily="34" charset="0"/>
              </a:rPr>
            </a:br>
            <a:r>
              <a:rPr lang="de-DE" sz="6000" dirty="0" smtClean="0">
                <a:solidFill>
                  <a:schemeClr val="tx1"/>
                </a:solidFill>
                <a:latin typeface="Calibri" pitchFamily="34" charset="0"/>
              </a:rPr>
              <a:t/>
            </a:r>
            <a:br>
              <a:rPr lang="de-DE" sz="6000" dirty="0" smtClean="0">
                <a:solidFill>
                  <a:schemeClr val="tx1"/>
                </a:solidFill>
                <a:latin typeface="Calibri" pitchFamily="34" charset="0"/>
              </a:rPr>
            </a:br>
            <a:r>
              <a:rPr lang="de-DE" sz="6000" dirty="0" smtClean="0">
                <a:solidFill>
                  <a:schemeClr val="tx1"/>
                </a:solidFill>
                <a:latin typeface="Calibri" pitchFamily="34" charset="0"/>
              </a:rPr>
              <a:t/>
            </a:r>
            <a:br>
              <a:rPr lang="de-DE" sz="6000" dirty="0" smtClean="0">
                <a:solidFill>
                  <a:schemeClr val="tx1"/>
                </a:solidFill>
                <a:latin typeface="Calibri" pitchFamily="34" charset="0"/>
              </a:rPr>
            </a:br>
            <a:r>
              <a:rPr lang="de-DE" sz="6000" dirty="0" smtClean="0">
                <a:solidFill>
                  <a:schemeClr val="tx1"/>
                </a:solidFill>
                <a:latin typeface="Calibri" pitchFamily="34" charset="0"/>
              </a:rPr>
              <a:t/>
            </a:r>
            <a:br>
              <a:rPr lang="de-DE" sz="6000" dirty="0" smtClean="0">
                <a:solidFill>
                  <a:schemeClr val="tx1"/>
                </a:solidFill>
                <a:latin typeface="Calibri" pitchFamily="34" charset="0"/>
              </a:rPr>
            </a:br>
            <a:r>
              <a:rPr lang="de-DE" sz="6000" dirty="0" smtClean="0">
                <a:solidFill>
                  <a:schemeClr val="tx1"/>
                </a:solidFill>
                <a:latin typeface="Calibri" pitchFamily="34" charset="0"/>
              </a:rPr>
              <a:t/>
            </a:r>
            <a:br>
              <a:rPr lang="de-DE" sz="6000" dirty="0" smtClean="0">
                <a:solidFill>
                  <a:schemeClr val="tx1"/>
                </a:solidFill>
                <a:latin typeface="Calibri" pitchFamily="34" charset="0"/>
              </a:rPr>
            </a:br>
            <a:r>
              <a:rPr lang="de-DE" sz="800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 </a:t>
            </a:r>
            <a:r>
              <a:rPr lang="de-DE" sz="6000" dirty="0" smtClean="0">
                <a:latin typeface="Calibri" pitchFamily="34" charset="0"/>
              </a:rPr>
              <a:t>4.Ergebnisse</a:t>
            </a:r>
            <a:endParaRPr kumimoji="0" lang="en-US" sz="6000" dirty="0">
              <a:latin typeface="Calibri" pitchFamily="34" charset="0"/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304107" y="1073228"/>
            <a:ext cx="7704856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de-AT" sz="2500" b="1" cap="small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E-Learning fördert nachhaltiges Lernen</a:t>
            </a:r>
          </a:p>
          <a:p>
            <a:pPr>
              <a:lnSpc>
                <a:spcPct val="150000"/>
              </a:lnSpc>
            </a:pPr>
            <a:r>
              <a:rPr lang="de-AT" sz="2500" b="1" cap="small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[Lernergebniskontrolle 1 + 2]</a:t>
            </a:r>
          </a:p>
          <a:p>
            <a:pPr algn="just">
              <a:lnSpc>
                <a:spcPct val="150000"/>
              </a:lnSpc>
            </a:pPr>
            <a:endParaRPr lang="de-AT" sz="2200" cap="small" dirty="0" smtClean="0">
              <a:latin typeface="Calibri" pitchFamily="34" charset="0"/>
            </a:endParaRPr>
          </a:p>
          <a:p>
            <a:pPr>
              <a:lnSpc>
                <a:spcPct val="150000"/>
              </a:lnSpc>
            </a:pPr>
            <a:endParaRPr lang="de-AT" b="1" cap="small" dirty="0" smtClean="0">
              <a:latin typeface="Calibri" pitchFamily="34" charset="0"/>
            </a:endParaRPr>
          </a:p>
          <a:p>
            <a:pPr>
              <a:lnSpc>
                <a:spcPct val="150000"/>
              </a:lnSpc>
            </a:pPr>
            <a:endParaRPr lang="de-AT" b="1" cap="small" dirty="0" smtClean="0">
              <a:latin typeface="Calibri" pitchFamily="34" charset="0"/>
            </a:endParaRPr>
          </a:p>
        </p:txBody>
      </p:sp>
      <p:pic>
        <p:nvPicPr>
          <p:cNvPr id="18" name="Bild 1019"/>
          <p:cNvPicPr>
            <a:picLocks noChangeAspect="1" noChangeArrowheads="1"/>
          </p:cNvPicPr>
          <p:nvPr/>
        </p:nvPicPr>
        <p:blipFill>
          <a:blip r:embed="rId2" cstate="print"/>
          <a:srcRect l="2158" t="2007" r="1439" b="3152"/>
          <a:stretch>
            <a:fillRect/>
          </a:stretch>
        </p:blipFill>
        <p:spPr bwMode="auto">
          <a:xfrm>
            <a:off x="1434643" y="2276872"/>
            <a:ext cx="6274714" cy="38748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" name="Rechteck 18"/>
          <p:cNvSpPr/>
          <p:nvPr/>
        </p:nvSpPr>
        <p:spPr>
          <a:xfrm rot="18879392">
            <a:off x="3400778" y="5664618"/>
            <a:ext cx="720080" cy="247112"/>
          </a:xfrm>
          <a:prstGeom prst="rect">
            <a:avLst/>
          </a:prstGeom>
          <a:solidFill>
            <a:srgbClr val="FFFF66">
              <a:alpha val="23000"/>
            </a:srgb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 dirty="0"/>
          </a:p>
        </p:txBody>
      </p:sp>
      <p:sp>
        <p:nvSpPr>
          <p:cNvPr id="20" name="Rechteck 19"/>
          <p:cNvSpPr/>
          <p:nvPr/>
        </p:nvSpPr>
        <p:spPr>
          <a:xfrm rot="18879392">
            <a:off x="4192865" y="5664619"/>
            <a:ext cx="720080" cy="247112"/>
          </a:xfrm>
          <a:prstGeom prst="rect">
            <a:avLst/>
          </a:prstGeom>
          <a:solidFill>
            <a:srgbClr val="FFFF66">
              <a:alpha val="23000"/>
            </a:srgb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 dirty="0"/>
          </a:p>
        </p:txBody>
      </p:sp>
      <p:sp>
        <p:nvSpPr>
          <p:cNvPr id="21" name="Rechteck 20"/>
          <p:cNvSpPr/>
          <p:nvPr/>
        </p:nvSpPr>
        <p:spPr>
          <a:xfrm>
            <a:off x="1115616" y="6381328"/>
            <a:ext cx="7848872" cy="28803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de-AT" sz="160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Barbara Mauerhofer                                                        </a:t>
            </a:r>
            <a:r>
              <a:rPr lang="de-AT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E-Learning im Mathematikunterricht </a:t>
            </a:r>
          </a:p>
          <a:p>
            <a:pPr algn="r"/>
            <a:r>
              <a:rPr lang="de-AT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Differenzierung und Individualisierung im Mathematikunterricht mit E-Learning</a:t>
            </a:r>
            <a:endParaRPr lang="de-AT" dirty="0">
              <a:solidFill>
                <a:schemeClr val="bg1">
                  <a:lumMod val="50000"/>
                </a:schemeClr>
              </a:solidFill>
              <a:latin typeface="Calibri" pitchFamily="34" charset="0"/>
            </a:endParaRPr>
          </a:p>
        </p:txBody>
      </p:sp>
      <p:sp>
        <p:nvSpPr>
          <p:cNvPr id="22" name="Textfeld 21"/>
          <p:cNvSpPr txBox="1"/>
          <p:nvPr/>
        </p:nvSpPr>
        <p:spPr>
          <a:xfrm>
            <a:off x="395536" y="5733256"/>
            <a:ext cx="504056" cy="3847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AT" sz="1900" b="1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</a:rPr>
              <a:t>5</a:t>
            </a:r>
            <a:endParaRPr lang="de-AT" sz="1900" b="1" dirty="0">
              <a:solidFill>
                <a:schemeClr val="bg1">
                  <a:lumMod val="95000"/>
                </a:schemeClr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0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7"/>
          <p:cNvSpPr>
            <a:spLocks noGrp="1"/>
          </p:cNvSpPr>
          <p:nvPr>
            <p:ph type="ctrTitle"/>
          </p:nvPr>
        </p:nvSpPr>
        <p:spPr>
          <a:xfrm>
            <a:off x="899592" y="260648"/>
            <a:ext cx="8064896" cy="864096"/>
          </a:xfrm>
        </p:spPr>
        <p:txBody>
          <a:bodyPr>
            <a:noAutofit/>
          </a:bodyPr>
          <a:lstStyle>
            <a:lvl1pPr>
              <a:defRPr b="1"/>
            </a:lvl1pPr>
          </a:lstStyle>
          <a:p>
            <a:pPr algn="r"/>
            <a:r>
              <a:rPr kumimoji="0" lang="de-DE" sz="6000" dirty="0" smtClean="0">
                <a:solidFill>
                  <a:schemeClr val="tx1"/>
                </a:solidFill>
                <a:latin typeface="Calibri" pitchFamily="34" charset="0"/>
              </a:rPr>
              <a:t/>
            </a:r>
            <a:br>
              <a:rPr kumimoji="0" lang="de-DE" sz="6000" dirty="0" smtClean="0">
                <a:solidFill>
                  <a:schemeClr val="tx1"/>
                </a:solidFill>
                <a:latin typeface="Calibri" pitchFamily="34" charset="0"/>
              </a:rPr>
            </a:br>
            <a:r>
              <a:rPr lang="de-DE" sz="6000" dirty="0" smtClean="0">
                <a:solidFill>
                  <a:schemeClr val="tx1"/>
                </a:solidFill>
                <a:latin typeface="Calibri" pitchFamily="34" charset="0"/>
              </a:rPr>
              <a:t/>
            </a:r>
            <a:br>
              <a:rPr lang="de-DE" sz="6000" dirty="0" smtClean="0">
                <a:solidFill>
                  <a:schemeClr val="tx1"/>
                </a:solidFill>
                <a:latin typeface="Calibri" pitchFamily="34" charset="0"/>
              </a:rPr>
            </a:br>
            <a:r>
              <a:rPr lang="de-DE" sz="6000" dirty="0" smtClean="0">
                <a:solidFill>
                  <a:schemeClr val="tx1"/>
                </a:solidFill>
                <a:latin typeface="Calibri" pitchFamily="34" charset="0"/>
              </a:rPr>
              <a:t/>
            </a:r>
            <a:br>
              <a:rPr lang="de-DE" sz="6000" dirty="0" smtClean="0">
                <a:solidFill>
                  <a:schemeClr val="tx1"/>
                </a:solidFill>
                <a:latin typeface="Calibri" pitchFamily="34" charset="0"/>
              </a:rPr>
            </a:br>
            <a:r>
              <a:rPr lang="de-DE" sz="6000" dirty="0" smtClean="0">
                <a:solidFill>
                  <a:schemeClr val="tx1"/>
                </a:solidFill>
                <a:latin typeface="Calibri" pitchFamily="34" charset="0"/>
              </a:rPr>
              <a:t/>
            </a:r>
            <a:br>
              <a:rPr lang="de-DE" sz="6000" dirty="0" smtClean="0">
                <a:solidFill>
                  <a:schemeClr val="tx1"/>
                </a:solidFill>
                <a:latin typeface="Calibri" pitchFamily="34" charset="0"/>
              </a:rPr>
            </a:br>
            <a:r>
              <a:rPr lang="de-DE" sz="6000" dirty="0" smtClean="0">
                <a:solidFill>
                  <a:schemeClr val="tx1"/>
                </a:solidFill>
                <a:latin typeface="Calibri" pitchFamily="34" charset="0"/>
              </a:rPr>
              <a:t/>
            </a:r>
            <a:br>
              <a:rPr lang="de-DE" sz="6000" dirty="0" smtClean="0">
                <a:solidFill>
                  <a:schemeClr val="tx1"/>
                </a:solidFill>
                <a:latin typeface="Calibri" pitchFamily="34" charset="0"/>
              </a:rPr>
            </a:br>
            <a:r>
              <a:rPr lang="de-DE" sz="6000" dirty="0" smtClean="0">
                <a:solidFill>
                  <a:schemeClr val="tx1"/>
                </a:solidFill>
                <a:latin typeface="Calibri" pitchFamily="34" charset="0"/>
              </a:rPr>
              <a:t/>
            </a:r>
            <a:br>
              <a:rPr lang="de-DE" sz="6000" dirty="0" smtClean="0">
                <a:solidFill>
                  <a:schemeClr val="tx1"/>
                </a:solidFill>
                <a:latin typeface="Calibri" pitchFamily="34" charset="0"/>
              </a:rPr>
            </a:br>
            <a:r>
              <a:rPr lang="de-DE" sz="6000" dirty="0" smtClean="0">
                <a:solidFill>
                  <a:schemeClr val="tx1"/>
                </a:solidFill>
                <a:latin typeface="Calibri" pitchFamily="34" charset="0"/>
              </a:rPr>
              <a:t/>
            </a:r>
            <a:br>
              <a:rPr lang="de-DE" sz="6000" dirty="0" smtClean="0">
                <a:solidFill>
                  <a:schemeClr val="tx1"/>
                </a:solidFill>
                <a:latin typeface="Calibri" pitchFamily="34" charset="0"/>
              </a:rPr>
            </a:br>
            <a:r>
              <a:rPr lang="de-DE" sz="800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 </a:t>
            </a:r>
            <a:r>
              <a:rPr lang="de-DE" sz="6000" dirty="0" smtClean="0">
                <a:latin typeface="Calibri" pitchFamily="34" charset="0"/>
              </a:rPr>
              <a:t>4.Ergebnisse</a:t>
            </a:r>
            <a:endParaRPr kumimoji="0" lang="en-US" sz="6000" dirty="0">
              <a:latin typeface="Calibri" pitchFamily="34" charset="0"/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304107" y="1073228"/>
            <a:ext cx="7704856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de-AT" sz="2500" b="1" cap="small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E-Learning fördert nachhaltiges Lernen</a:t>
            </a:r>
          </a:p>
          <a:p>
            <a:pPr>
              <a:lnSpc>
                <a:spcPct val="150000"/>
              </a:lnSpc>
            </a:pPr>
            <a:r>
              <a:rPr lang="de-AT" sz="2500" b="1" cap="small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[Lernergebniskontrolle 1 + 2]</a:t>
            </a:r>
          </a:p>
          <a:p>
            <a:pPr algn="just">
              <a:lnSpc>
                <a:spcPct val="150000"/>
              </a:lnSpc>
            </a:pPr>
            <a:endParaRPr lang="de-AT" sz="2200" cap="small" dirty="0" smtClean="0">
              <a:latin typeface="Calibri" pitchFamily="34" charset="0"/>
            </a:endParaRPr>
          </a:p>
          <a:p>
            <a:pPr>
              <a:lnSpc>
                <a:spcPct val="150000"/>
              </a:lnSpc>
            </a:pPr>
            <a:endParaRPr lang="de-AT" b="1" cap="small" dirty="0" smtClean="0">
              <a:latin typeface="Calibri" pitchFamily="34" charset="0"/>
            </a:endParaRPr>
          </a:p>
          <a:p>
            <a:pPr>
              <a:lnSpc>
                <a:spcPct val="150000"/>
              </a:lnSpc>
            </a:pPr>
            <a:endParaRPr lang="de-AT" b="1" cap="small" dirty="0" smtClean="0">
              <a:latin typeface="Calibri" pitchFamily="34" charset="0"/>
            </a:endParaRPr>
          </a:p>
        </p:txBody>
      </p:sp>
      <p:pic>
        <p:nvPicPr>
          <p:cNvPr id="13" name="Bild 42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03648" y="2420888"/>
            <a:ext cx="3600400" cy="19531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Bild 42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88024" y="4077072"/>
            <a:ext cx="3901934" cy="21393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Rechteck 15"/>
          <p:cNvSpPr/>
          <p:nvPr/>
        </p:nvSpPr>
        <p:spPr>
          <a:xfrm>
            <a:off x="1115616" y="6381328"/>
            <a:ext cx="7848872" cy="28803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de-AT" sz="160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Barbara Mauerhofer                                                        </a:t>
            </a:r>
            <a:r>
              <a:rPr lang="de-AT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E-Learning im Mathematikunterricht </a:t>
            </a:r>
          </a:p>
          <a:p>
            <a:pPr algn="r"/>
            <a:r>
              <a:rPr lang="de-AT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Differenzierung und Individualisierung im Mathematikunterricht mit E-Learning</a:t>
            </a:r>
            <a:endParaRPr lang="de-AT" dirty="0">
              <a:solidFill>
                <a:schemeClr val="bg1">
                  <a:lumMod val="50000"/>
                </a:schemeClr>
              </a:solidFill>
              <a:latin typeface="Calibri" pitchFamily="34" charset="0"/>
            </a:endParaRPr>
          </a:p>
        </p:txBody>
      </p:sp>
      <p:sp>
        <p:nvSpPr>
          <p:cNvPr id="17" name="Textfeld 16"/>
          <p:cNvSpPr txBox="1"/>
          <p:nvPr/>
        </p:nvSpPr>
        <p:spPr>
          <a:xfrm>
            <a:off x="395536" y="5733256"/>
            <a:ext cx="504056" cy="3847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AT" sz="1900" b="1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</a:rPr>
              <a:t>4</a:t>
            </a:r>
            <a:endParaRPr lang="de-AT" sz="1900" b="1" dirty="0">
              <a:solidFill>
                <a:schemeClr val="bg1">
                  <a:lumMod val="95000"/>
                </a:schemeClr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hteck 9"/>
          <p:cNvSpPr/>
          <p:nvPr/>
        </p:nvSpPr>
        <p:spPr>
          <a:xfrm>
            <a:off x="1287737" y="1234817"/>
            <a:ext cx="7632848" cy="383634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de-AT" sz="3000" b="1" dirty="0" smtClean="0">
              <a:solidFill>
                <a:schemeClr val="tx1"/>
              </a:solidFill>
              <a:latin typeface="Calibri" pitchFamily="34" charset="0"/>
            </a:endParaRPr>
          </a:p>
          <a:p>
            <a:endParaRPr lang="de-AT" sz="3000" b="1" dirty="0" smtClean="0">
              <a:solidFill>
                <a:schemeClr val="tx1"/>
              </a:solidFill>
              <a:latin typeface="Calibri" pitchFamily="34" charset="0"/>
            </a:endParaRPr>
          </a:p>
          <a:p>
            <a:pPr>
              <a:lnSpc>
                <a:spcPct val="150000"/>
              </a:lnSpc>
            </a:pPr>
            <a:endParaRPr lang="de-AT" sz="3800" b="1" cap="small" dirty="0" smtClean="0">
              <a:solidFill>
                <a:schemeClr val="tx1"/>
              </a:solidFill>
              <a:latin typeface="Calibri" pitchFamily="34" charset="0"/>
            </a:endParaRPr>
          </a:p>
          <a:p>
            <a:pPr>
              <a:lnSpc>
                <a:spcPct val="150000"/>
              </a:lnSpc>
            </a:pPr>
            <a:endParaRPr lang="de-AT" sz="3800" b="1" cap="small" dirty="0" smtClean="0">
              <a:solidFill>
                <a:schemeClr val="tx1"/>
              </a:solidFill>
              <a:latin typeface="Calibri" pitchFamily="34" charset="0"/>
            </a:endParaRPr>
          </a:p>
          <a:p>
            <a:pPr>
              <a:lnSpc>
                <a:spcPct val="150000"/>
              </a:lnSpc>
            </a:pPr>
            <a:endParaRPr lang="de-AT" sz="3800" b="1" cap="small" dirty="0" smtClean="0">
              <a:solidFill>
                <a:schemeClr val="tx1"/>
              </a:solidFill>
              <a:latin typeface="Calibri" pitchFamily="34" charset="0"/>
            </a:endParaRPr>
          </a:p>
          <a:p>
            <a:pPr>
              <a:lnSpc>
                <a:spcPct val="150000"/>
              </a:lnSpc>
            </a:pPr>
            <a:endParaRPr lang="de-AT" sz="3800" b="1" cap="small" dirty="0" smtClean="0">
              <a:solidFill>
                <a:schemeClr val="tx1"/>
              </a:solidFill>
              <a:latin typeface="Calibri" pitchFamily="34" charset="0"/>
            </a:endParaRPr>
          </a:p>
          <a:p>
            <a:pPr>
              <a:lnSpc>
                <a:spcPct val="150000"/>
              </a:lnSpc>
            </a:pPr>
            <a:endParaRPr lang="de-AT" sz="4000" b="1" cap="small" dirty="0" smtClean="0">
              <a:solidFill>
                <a:schemeClr val="tx1"/>
              </a:solidFill>
              <a:latin typeface="Calibri" pitchFamily="34" charset="0"/>
            </a:endParaRPr>
          </a:p>
          <a:p>
            <a:pPr>
              <a:lnSpc>
                <a:spcPct val="130000"/>
              </a:lnSpc>
            </a:pPr>
            <a:r>
              <a:rPr lang="de-AT" sz="2500" cap="small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Prognose 1 </a:t>
            </a:r>
          </a:p>
          <a:p>
            <a:pPr algn="r">
              <a:lnSpc>
                <a:spcPct val="130000"/>
              </a:lnSpc>
            </a:pPr>
            <a:r>
              <a:rPr lang="de-AT" sz="2500" cap="small" dirty="0" smtClean="0">
                <a:solidFill>
                  <a:schemeClr val="tx1"/>
                </a:solidFill>
                <a:latin typeface="Calibri" pitchFamily="34" charset="0"/>
              </a:rPr>
              <a:t>Das elektronische Lernen, E-Learning, ermöglicht Differenzierung und Individualisierung.</a:t>
            </a:r>
          </a:p>
          <a:p>
            <a:pPr>
              <a:lnSpc>
                <a:spcPct val="130000"/>
              </a:lnSpc>
            </a:pPr>
            <a:r>
              <a:rPr lang="de-AT" sz="4000" b="1" cap="small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Forschungsfrage 1</a:t>
            </a:r>
          </a:p>
          <a:p>
            <a:pPr algn="r">
              <a:lnSpc>
                <a:spcPct val="130000"/>
              </a:lnSpc>
            </a:pPr>
            <a:r>
              <a:rPr lang="de-AT" sz="3300" b="1" cap="small" dirty="0" smtClean="0">
                <a:solidFill>
                  <a:schemeClr val="tx1"/>
                </a:solidFill>
                <a:latin typeface="Calibri" pitchFamily="34" charset="0"/>
              </a:rPr>
              <a:t>Nach Welchen Kriterien werden die </a:t>
            </a:r>
            <a:r>
              <a:rPr lang="de-AT" sz="3300" b="1" cap="small" dirty="0" err="1" smtClean="0">
                <a:solidFill>
                  <a:schemeClr val="tx1"/>
                </a:solidFill>
                <a:latin typeface="Calibri" pitchFamily="34" charset="0"/>
              </a:rPr>
              <a:t>materialien</a:t>
            </a:r>
            <a:r>
              <a:rPr lang="de-AT" sz="3300" b="1" cap="small" dirty="0" smtClean="0">
                <a:solidFill>
                  <a:schemeClr val="tx1"/>
                </a:solidFill>
                <a:latin typeface="Calibri" pitchFamily="34" charset="0"/>
              </a:rPr>
              <a:t> eines Lernpfades ausgewählt, um Differenzierung und Individualisierung </a:t>
            </a:r>
          </a:p>
          <a:p>
            <a:pPr algn="r">
              <a:lnSpc>
                <a:spcPct val="130000"/>
              </a:lnSpc>
            </a:pPr>
            <a:r>
              <a:rPr lang="de-AT" sz="3300" b="1" cap="small" dirty="0" smtClean="0">
                <a:solidFill>
                  <a:schemeClr val="tx1"/>
                </a:solidFill>
                <a:latin typeface="Calibri" pitchFamily="34" charset="0"/>
              </a:rPr>
              <a:t>zu ermöglichen?</a:t>
            </a:r>
          </a:p>
          <a:p>
            <a:pPr>
              <a:lnSpc>
                <a:spcPct val="150000"/>
              </a:lnSpc>
            </a:pPr>
            <a:endParaRPr lang="de-AT" sz="3500" b="1" dirty="0" smtClean="0">
              <a:solidFill>
                <a:schemeClr val="tx1"/>
              </a:solidFill>
              <a:latin typeface="Calibri" pitchFamily="34" charset="0"/>
            </a:endParaRPr>
          </a:p>
          <a:p>
            <a:endParaRPr lang="de-AT" sz="2500" b="1" dirty="0" smtClean="0">
              <a:solidFill>
                <a:schemeClr val="tx1"/>
              </a:solidFill>
              <a:latin typeface="Calibri" pitchFamily="34" charset="0"/>
            </a:endParaRPr>
          </a:p>
          <a:p>
            <a:endParaRPr lang="de-AT" sz="2500" b="1" dirty="0" smtClean="0">
              <a:solidFill>
                <a:schemeClr val="tx1"/>
              </a:solidFill>
              <a:latin typeface="Calibri" pitchFamily="34" charset="0"/>
            </a:endParaRPr>
          </a:p>
          <a:p>
            <a:endParaRPr lang="de-AT" sz="2500" b="1" dirty="0" smtClean="0">
              <a:solidFill>
                <a:schemeClr val="tx1"/>
              </a:solidFill>
              <a:latin typeface="Calibri" pitchFamily="34" charset="0"/>
            </a:endParaRPr>
          </a:p>
          <a:p>
            <a:endParaRPr lang="de-AT" sz="2500" b="1" dirty="0" smtClean="0">
              <a:solidFill>
                <a:schemeClr val="tx1"/>
              </a:solidFill>
              <a:latin typeface="Calibri" pitchFamily="34" charset="0"/>
            </a:endParaRPr>
          </a:p>
          <a:p>
            <a:endParaRPr lang="de-AT" sz="2500" b="1" dirty="0" smtClean="0">
              <a:solidFill>
                <a:schemeClr val="tx1"/>
              </a:solidFill>
              <a:latin typeface="Calibri" pitchFamily="34" charset="0"/>
            </a:endParaRPr>
          </a:p>
          <a:p>
            <a:endParaRPr lang="de-AT" sz="2500" b="1" dirty="0" smtClean="0">
              <a:solidFill>
                <a:schemeClr val="tx1"/>
              </a:solidFill>
              <a:latin typeface="Calibri" pitchFamily="34" charset="0"/>
            </a:endParaRPr>
          </a:p>
          <a:p>
            <a:endParaRPr lang="de-AT" sz="2000" dirty="0" smtClean="0">
              <a:solidFill>
                <a:schemeClr val="tx1"/>
              </a:solidFill>
              <a:latin typeface="Calibri" pitchFamily="34" charset="0"/>
            </a:endParaRPr>
          </a:p>
          <a:p>
            <a:r>
              <a:rPr lang="de-AT" sz="2000" dirty="0" smtClean="0">
                <a:solidFill>
                  <a:schemeClr val="tx1"/>
                </a:solidFill>
                <a:latin typeface="Calibri" pitchFamily="34" charset="0"/>
              </a:rPr>
              <a:t> </a:t>
            </a:r>
          </a:p>
          <a:p>
            <a:endParaRPr lang="de-AT" sz="2000" dirty="0" smtClean="0">
              <a:solidFill>
                <a:schemeClr val="tx1"/>
              </a:solidFill>
              <a:latin typeface="Calibri" pitchFamily="34" charset="0"/>
            </a:endParaRPr>
          </a:p>
          <a:p>
            <a:endParaRPr lang="de-AT" sz="20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15" name="Titel 7"/>
          <p:cNvSpPr>
            <a:spLocks noGrp="1"/>
          </p:cNvSpPr>
          <p:nvPr>
            <p:ph type="ctrTitle"/>
          </p:nvPr>
        </p:nvSpPr>
        <p:spPr>
          <a:xfrm>
            <a:off x="755576" y="188640"/>
            <a:ext cx="8388424" cy="864096"/>
          </a:xfrm>
        </p:spPr>
        <p:txBody>
          <a:bodyPr>
            <a:noAutofit/>
          </a:bodyPr>
          <a:lstStyle>
            <a:lvl1pPr>
              <a:defRPr b="1"/>
            </a:lvl1pPr>
          </a:lstStyle>
          <a:p>
            <a:pPr algn="r"/>
            <a:r>
              <a:rPr kumimoji="0" lang="de-DE" sz="6000" dirty="0" smtClean="0">
                <a:solidFill>
                  <a:schemeClr val="tx1"/>
                </a:solidFill>
                <a:latin typeface="Calibri" pitchFamily="34" charset="0"/>
              </a:rPr>
              <a:t/>
            </a:r>
            <a:br>
              <a:rPr kumimoji="0" lang="de-DE" sz="6000" dirty="0" smtClean="0">
                <a:solidFill>
                  <a:schemeClr val="tx1"/>
                </a:solidFill>
                <a:latin typeface="Calibri" pitchFamily="34" charset="0"/>
              </a:rPr>
            </a:br>
            <a:r>
              <a:rPr lang="de-DE" sz="6000" dirty="0" smtClean="0">
                <a:solidFill>
                  <a:schemeClr val="tx1"/>
                </a:solidFill>
                <a:latin typeface="Calibri" pitchFamily="34" charset="0"/>
              </a:rPr>
              <a:t/>
            </a:r>
            <a:br>
              <a:rPr lang="de-DE" sz="6000" dirty="0" smtClean="0">
                <a:solidFill>
                  <a:schemeClr val="tx1"/>
                </a:solidFill>
                <a:latin typeface="Calibri" pitchFamily="34" charset="0"/>
              </a:rPr>
            </a:br>
            <a:r>
              <a:rPr lang="de-DE" sz="6000" dirty="0" smtClean="0">
                <a:solidFill>
                  <a:schemeClr val="tx1"/>
                </a:solidFill>
                <a:latin typeface="Calibri" pitchFamily="34" charset="0"/>
              </a:rPr>
              <a:t/>
            </a:r>
            <a:br>
              <a:rPr lang="de-DE" sz="6000" dirty="0" smtClean="0">
                <a:solidFill>
                  <a:schemeClr val="tx1"/>
                </a:solidFill>
                <a:latin typeface="Calibri" pitchFamily="34" charset="0"/>
              </a:rPr>
            </a:br>
            <a:r>
              <a:rPr lang="de-DE" sz="6000" dirty="0" smtClean="0">
                <a:solidFill>
                  <a:schemeClr val="tx1"/>
                </a:solidFill>
                <a:latin typeface="Calibri" pitchFamily="34" charset="0"/>
              </a:rPr>
              <a:t/>
            </a:r>
            <a:br>
              <a:rPr lang="de-DE" sz="6000" dirty="0" smtClean="0">
                <a:solidFill>
                  <a:schemeClr val="tx1"/>
                </a:solidFill>
                <a:latin typeface="Calibri" pitchFamily="34" charset="0"/>
              </a:rPr>
            </a:br>
            <a:r>
              <a:rPr lang="de-DE" sz="6000" dirty="0" smtClean="0">
                <a:solidFill>
                  <a:schemeClr val="tx1"/>
                </a:solidFill>
                <a:latin typeface="Calibri" pitchFamily="34" charset="0"/>
              </a:rPr>
              <a:t/>
            </a:r>
            <a:br>
              <a:rPr lang="de-DE" sz="6000" dirty="0" smtClean="0">
                <a:solidFill>
                  <a:schemeClr val="tx1"/>
                </a:solidFill>
                <a:latin typeface="Calibri" pitchFamily="34" charset="0"/>
              </a:rPr>
            </a:br>
            <a:r>
              <a:rPr lang="de-DE" sz="6000" dirty="0" smtClean="0">
                <a:solidFill>
                  <a:schemeClr val="tx1"/>
                </a:solidFill>
                <a:latin typeface="Calibri" pitchFamily="34" charset="0"/>
              </a:rPr>
              <a:t/>
            </a:r>
            <a:br>
              <a:rPr lang="de-DE" sz="6000" dirty="0" smtClean="0">
                <a:solidFill>
                  <a:schemeClr val="tx1"/>
                </a:solidFill>
                <a:latin typeface="Calibri" pitchFamily="34" charset="0"/>
              </a:rPr>
            </a:br>
            <a:r>
              <a:rPr lang="de-DE" sz="6000" dirty="0" smtClean="0">
                <a:solidFill>
                  <a:schemeClr val="tx1"/>
                </a:solidFill>
                <a:latin typeface="Calibri" pitchFamily="34" charset="0"/>
              </a:rPr>
              <a:t/>
            </a:r>
            <a:br>
              <a:rPr lang="de-DE" sz="6000" dirty="0" smtClean="0">
                <a:solidFill>
                  <a:schemeClr val="tx1"/>
                </a:solidFill>
                <a:latin typeface="Calibri" pitchFamily="34" charset="0"/>
              </a:rPr>
            </a:br>
            <a:r>
              <a:rPr lang="de-DE" sz="5300" dirty="0" smtClean="0">
                <a:latin typeface="Calibri" pitchFamily="34" charset="0"/>
              </a:rPr>
              <a:t>1.Forschungsfragen &amp; Thesen</a:t>
            </a:r>
            <a:endParaRPr kumimoji="0" lang="en-US" sz="5300" dirty="0">
              <a:latin typeface="Calibri" pitchFamily="34" charset="0"/>
            </a:endParaRPr>
          </a:p>
        </p:txBody>
      </p:sp>
      <p:sp>
        <p:nvSpPr>
          <p:cNvPr id="22" name="Rechteck 21"/>
          <p:cNvSpPr/>
          <p:nvPr/>
        </p:nvSpPr>
        <p:spPr>
          <a:xfrm>
            <a:off x="1115616" y="6381328"/>
            <a:ext cx="7848872" cy="28803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de-AT" sz="160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Barbara Mauerhofer                                                        </a:t>
            </a:r>
            <a:r>
              <a:rPr lang="de-AT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E-Learning im Mathematikunterricht </a:t>
            </a:r>
          </a:p>
          <a:p>
            <a:pPr algn="r"/>
            <a:r>
              <a:rPr lang="de-AT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Differenzierung und Individualisierung im Mathematikunterricht mit E-Learning</a:t>
            </a:r>
            <a:endParaRPr lang="de-AT" dirty="0">
              <a:solidFill>
                <a:schemeClr val="bg1">
                  <a:lumMod val="50000"/>
                </a:schemeClr>
              </a:solidFill>
              <a:latin typeface="Calibri" pitchFamily="34" charset="0"/>
            </a:endParaRPr>
          </a:p>
        </p:txBody>
      </p:sp>
      <p:sp>
        <p:nvSpPr>
          <p:cNvPr id="27" name="Textfeld 26"/>
          <p:cNvSpPr txBox="1"/>
          <p:nvPr/>
        </p:nvSpPr>
        <p:spPr>
          <a:xfrm>
            <a:off x="395536" y="5733256"/>
            <a:ext cx="504056" cy="3847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AT" sz="1900" b="1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</a:rPr>
              <a:t>30</a:t>
            </a:r>
            <a:endParaRPr lang="de-AT" sz="1900" b="1" dirty="0">
              <a:solidFill>
                <a:schemeClr val="bg1">
                  <a:lumMod val="95000"/>
                </a:schemeClr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hteck 15"/>
          <p:cNvSpPr/>
          <p:nvPr/>
        </p:nvSpPr>
        <p:spPr>
          <a:xfrm>
            <a:off x="1285962" y="518859"/>
            <a:ext cx="7678526" cy="121709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de-AT" sz="3000" b="1" dirty="0" smtClean="0">
              <a:solidFill>
                <a:schemeClr val="tx1"/>
              </a:solidFill>
              <a:latin typeface="Calibri" pitchFamily="34" charset="0"/>
            </a:endParaRPr>
          </a:p>
          <a:p>
            <a:endParaRPr lang="de-AT" sz="3000" b="1" dirty="0" smtClean="0">
              <a:solidFill>
                <a:schemeClr val="tx1"/>
              </a:solidFill>
              <a:latin typeface="Calibri" pitchFamily="34" charset="0"/>
            </a:endParaRPr>
          </a:p>
          <a:p>
            <a:pPr>
              <a:lnSpc>
                <a:spcPct val="150000"/>
              </a:lnSpc>
            </a:pPr>
            <a:endParaRPr lang="de-AT" sz="4000" b="1" cap="small" dirty="0" smtClean="0">
              <a:solidFill>
                <a:schemeClr val="tx1"/>
              </a:solidFill>
              <a:latin typeface="Calibri" pitchFamily="34" charset="0"/>
            </a:endParaRPr>
          </a:p>
          <a:p>
            <a:pPr>
              <a:lnSpc>
                <a:spcPct val="150000"/>
              </a:lnSpc>
            </a:pPr>
            <a:endParaRPr lang="de-AT" sz="4000" b="1" cap="small" dirty="0" smtClean="0">
              <a:solidFill>
                <a:schemeClr val="tx1"/>
              </a:solidFill>
              <a:latin typeface="Calibri" pitchFamily="34" charset="0"/>
            </a:endParaRPr>
          </a:p>
          <a:p>
            <a:pPr>
              <a:lnSpc>
                <a:spcPct val="150000"/>
              </a:lnSpc>
            </a:pPr>
            <a:endParaRPr lang="de-AT" sz="6000" b="1" cap="small" dirty="0" smtClean="0">
              <a:solidFill>
                <a:schemeClr val="bg1">
                  <a:lumMod val="50000"/>
                </a:schemeClr>
              </a:solidFill>
              <a:latin typeface="Calibri" pitchFamily="34" charset="0"/>
            </a:endParaRPr>
          </a:p>
          <a:p>
            <a:pPr>
              <a:lnSpc>
                <a:spcPct val="150000"/>
              </a:lnSpc>
            </a:pPr>
            <a:endParaRPr lang="de-AT" sz="6000" b="1" cap="small" dirty="0" smtClean="0">
              <a:solidFill>
                <a:schemeClr val="bg1">
                  <a:lumMod val="50000"/>
                </a:schemeClr>
              </a:solidFill>
              <a:latin typeface="Calibri" pitchFamily="34" charset="0"/>
            </a:endParaRPr>
          </a:p>
          <a:p>
            <a:pPr>
              <a:lnSpc>
                <a:spcPct val="150000"/>
              </a:lnSpc>
            </a:pPr>
            <a:endParaRPr lang="de-AT" sz="6000" b="1" cap="small" dirty="0" smtClean="0">
              <a:solidFill>
                <a:schemeClr val="bg1">
                  <a:lumMod val="50000"/>
                </a:schemeClr>
              </a:solidFill>
              <a:latin typeface="Calibri" pitchFamily="34" charset="0"/>
            </a:endParaRPr>
          </a:p>
          <a:p>
            <a:pPr>
              <a:lnSpc>
                <a:spcPct val="150000"/>
              </a:lnSpc>
            </a:pPr>
            <a:r>
              <a:rPr lang="de-AT" sz="6000" b="1" cap="small" dirty="0" smtClean="0">
                <a:solidFill>
                  <a:schemeClr val="tx1"/>
                </a:solidFill>
                <a:latin typeface="Calibri" pitchFamily="34" charset="0"/>
              </a:rPr>
              <a:t>Forschungsfrage 2</a:t>
            </a:r>
            <a:r>
              <a:rPr lang="de-AT" sz="6000" b="1" cap="small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 </a:t>
            </a:r>
          </a:p>
          <a:p>
            <a:pPr marL="457200" indent="-457200"/>
            <a:endParaRPr lang="de-AT" sz="3000" b="1" cap="small" dirty="0" smtClean="0">
              <a:solidFill>
                <a:schemeClr val="tx1"/>
              </a:solidFill>
              <a:latin typeface="Calibri" pitchFamily="34" charset="0"/>
            </a:endParaRPr>
          </a:p>
          <a:p>
            <a:pPr marL="457200" indent="-457200"/>
            <a:endParaRPr lang="de-AT" sz="3000" b="1" cap="small" dirty="0" smtClean="0">
              <a:solidFill>
                <a:schemeClr val="tx1"/>
              </a:solidFill>
              <a:latin typeface="Calibri" pitchFamily="34" charset="0"/>
            </a:endParaRPr>
          </a:p>
          <a:p>
            <a:pPr marL="457200" indent="-457200"/>
            <a:endParaRPr lang="de-AT" sz="2000" dirty="0" smtClean="0">
              <a:solidFill>
                <a:schemeClr val="tx1"/>
              </a:solidFill>
              <a:latin typeface="Calibri" pitchFamily="34" charset="0"/>
            </a:endParaRPr>
          </a:p>
          <a:p>
            <a:r>
              <a:rPr lang="de-AT" sz="2000" dirty="0" smtClean="0">
                <a:solidFill>
                  <a:schemeClr val="tx1"/>
                </a:solidFill>
                <a:latin typeface="Calibri" pitchFamily="34" charset="0"/>
              </a:rPr>
              <a:t> </a:t>
            </a:r>
          </a:p>
          <a:p>
            <a:endParaRPr lang="de-AT" sz="2000" dirty="0" smtClean="0">
              <a:solidFill>
                <a:schemeClr val="tx1"/>
              </a:solidFill>
              <a:latin typeface="Calibri" pitchFamily="34" charset="0"/>
            </a:endParaRPr>
          </a:p>
          <a:p>
            <a:endParaRPr lang="de-AT" sz="20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11" name="Titel 7"/>
          <p:cNvSpPr txBox="1">
            <a:spLocks/>
          </p:cNvSpPr>
          <p:nvPr/>
        </p:nvSpPr>
        <p:spPr>
          <a:xfrm>
            <a:off x="1079104" y="188640"/>
            <a:ext cx="8064896" cy="864096"/>
          </a:xfrm>
          <a:prstGeom prst="rect">
            <a:avLst/>
          </a:prstGeom>
        </p:spPr>
        <p:txBody>
          <a:bodyPr vert="horz" anchor="b">
            <a:noAutofit/>
          </a:bodyPr>
          <a:lstStyle>
            <a:lvl1pPr>
              <a:defRPr b="1"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60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/>
            </a:r>
            <a:br>
              <a:rPr kumimoji="0" lang="de-DE" sz="60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</a:br>
            <a:r>
              <a:rPr kumimoji="0" lang="de-DE" sz="60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/>
            </a:r>
            <a:br>
              <a:rPr kumimoji="0" lang="de-DE" sz="60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</a:br>
            <a:r>
              <a:rPr kumimoji="0" lang="de-DE" sz="60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/>
            </a:r>
            <a:br>
              <a:rPr kumimoji="0" lang="de-DE" sz="60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</a:br>
            <a:r>
              <a:rPr kumimoji="0" lang="de-DE" sz="60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/>
            </a:r>
            <a:br>
              <a:rPr kumimoji="0" lang="de-DE" sz="60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</a:br>
            <a:r>
              <a:rPr kumimoji="0" lang="de-DE" sz="60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/>
            </a:r>
            <a:br>
              <a:rPr kumimoji="0" lang="de-DE" sz="60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</a:br>
            <a:r>
              <a:rPr kumimoji="0" lang="de-DE" sz="60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/>
            </a:r>
            <a:br>
              <a:rPr kumimoji="0" lang="de-DE" sz="60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</a:br>
            <a:r>
              <a:rPr kumimoji="0" lang="de-DE" sz="60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/>
            </a:r>
            <a:br>
              <a:rPr kumimoji="0" lang="de-DE" sz="60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</a:br>
            <a:r>
              <a:rPr lang="de-DE" sz="6000" cap="small" noProof="0" dirty="0" smtClean="0">
                <a:solidFill>
                  <a:schemeClr val="tx2"/>
                </a:solidFill>
                <a:latin typeface="Calibri" pitchFamily="34" charset="0"/>
                <a:ea typeface="+mj-ea"/>
                <a:cs typeface="+mj-cs"/>
              </a:rPr>
              <a:t>4</a:t>
            </a:r>
            <a:r>
              <a:rPr kumimoji="0" lang="de-DE" sz="60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.Ergebnisse</a:t>
            </a:r>
            <a:endParaRPr kumimoji="0" lang="en-US" sz="6000" b="1" i="0" u="none" strike="noStrike" kern="1200" cap="small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12" name="Rechteck 11"/>
          <p:cNvSpPr/>
          <p:nvPr/>
        </p:nvSpPr>
        <p:spPr>
          <a:xfrm>
            <a:off x="1115616" y="6381328"/>
            <a:ext cx="7848872" cy="28803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de-AT" sz="160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Barbara Mauerhofer                                                        </a:t>
            </a:r>
            <a:r>
              <a:rPr lang="de-AT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E-Learning im Mathematikunterricht </a:t>
            </a:r>
          </a:p>
          <a:p>
            <a:pPr algn="r"/>
            <a:r>
              <a:rPr lang="de-AT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Differenzierung und Individualisierung im Mathematikunterricht mit E-Learning</a:t>
            </a:r>
            <a:endParaRPr lang="de-AT" dirty="0">
              <a:solidFill>
                <a:schemeClr val="bg1">
                  <a:lumMod val="50000"/>
                </a:schemeClr>
              </a:solidFill>
              <a:latin typeface="Calibri" pitchFamily="34" charset="0"/>
            </a:endParaRPr>
          </a:p>
        </p:txBody>
      </p:sp>
      <p:pic>
        <p:nvPicPr>
          <p:cNvPr id="44034" name="Picture 2" descr="häkchen,haken,OK,symbol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948264" y="4149080"/>
            <a:ext cx="1223418" cy="1223418"/>
          </a:xfrm>
          <a:prstGeom prst="rect">
            <a:avLst/>
          </a:prstGeom>
          <a:noFill/>
        </p:spPr>
      </p:pic>
      <p:sp>
        <p:nvSpPr>
          <p:cNvPr id="7" name="Textfeld 6"/>
          <p:cNvSpPr txBox="1"/>
          <p:nvPr/>
        </p:nvSpPr>
        <p:spPr>
          <a:xfrm>
            <a:off x="395536" y="5733256"/>
            <a:ext cx="504056" cy="3847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AT" sz="1900" b="1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</a:rPr>
              <a:t>3</a:t>
            </a:r>
            <a:endParaRPr lang="de-AT" sz="1900" b="1" dirty="0">
              <a:solidFill>
                <a:schemeClr val="bg1">
                  <a:lumMod val="95000"/>
                </a:schemeClr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7"/>
          <p:cNvSpPr>
            <a:spLocks noGrp="1"/>
          </p:cNvSpPr>
          <p:nvPr>
            <p:ph type="ctrTitle"/>
          </p:nvPr>
        </p:nvSpPr>
        <p:spPr>
          <a:xfrm>
            <a:off x="899592" y="260648"/>
            <a:ext cx="8064896" cy="864096"/>
          </a:xfrm>
        </p:spPr>
        <p:txBody>
          <a:bodyPr>
            <a:noAutofit/>
          </a:bodyPr>
          <a:lstStyle>
            <a:lvl1pPr>
              <a:defRPr b="1"/>
            </a:lvl1pPr>
          </a:lstStyle>
          <a:p>
            <a:pPr algn="r"/>
            <a:r>
              <a:rPr kumimoji="0" lang="de-DE" sz="6000" dirty="0" smtClean="0">
                <a:solidFill>
                  <a:schemeClr val="tx1"/>
                </a:solidFill>
                <a:latin typeface="Calibri" pitchFamily="34" charset="0"/>
              </a:rPr>
              <a:t/>
            </a:r>
            <a:br>
              <a:rPr kumimoji="0" lang="de-DE" sz="6000" dirty="0" smtClean="0">
                <a:solidFill>
                  <a:schemeClr val="tx1"/>
                </a:solidFill>
                <a:latin typeface="Calibri" pitchFamily="34" charset="0"/>
              </a:rPr>
            </a:br>
            <a:r>
              <a:rPr lang="de-DE" sz="6000" dirty="0" smtClean="0">
                <a:solidFill>
                  <a:schemeClr val="tx1"/>
                </a:solidFill>
                <a:latin typeface="Calibri" pitchFamily="34" charset="0"/>
              </a:rPr>
              <a:t/>
            </a:r>
            <a:br>
              <a:rPr lang="de-DE" sz="6000" dirty="0" smtClean="0">
                <a:solidFill>
                  <a:schemeClr val="tx1"/>
                </a:solidFill>
                <a:latin typeface="Calibri" pitchFamily="34" charset="0"/>
              </a:rPr>
            </a:br>
            <a:r>
              <a:rPr lang="de-DE" sz="6000" dirty="0" smtClean="0">
                <a:solidFill>
                  <a:schemeClr val="tx1"/>
                </a:solidFill>
                <a:latin typeface="Calibri" pitchFamily="34" charset="0"/>
              </a:rPr>
              <a:t/>
            </a:r>
            <a:br>
              <a:rPr lang="de-DE" sz="6000" dirty="0" smtClean="0">
                <a:solidFill>
                  <a:schemeClr val="tx1"/>
                </a:solidFill>
                <a:latin typeface="Calibri" pitchFamily="34" charset="0"/>
              </a:rPr>
            </a:br>
            <a:r>
              <a:rPr lang="de-DE" sz="6000" dirty="0" smtClean="0">
                <a:solidFill>
                  <a:schemeClr val="tx1"/>
                </a:solidFill>
                <a:latin typeface="Calibri" pitchFamily="34" charset="0"/>
              </a:rPr>
              <a:t/>
            </a:r>
            <a:br>
              <a:rPr lang="de-DE" sz="6000" dirty="0" smtClean="0">
                <a:solidFill>
                  <a:schemeClr val="tx1"/>
                </a:solidFill>
                <a:latin typeface="Calibri" pitchFamily="34" charset="0"/>
              </a:rPr>
            </a:br>
            <a:r>
              <a:rPr lang="de-DE" sz="6000" dirty="0" smtClean="0">
                <a:solidFill>
                  <a:schemeClr val="tx1"/>
                </a:solidFill>
                <a:latin typeface="Calibri" pitchFamily="34" charset="0"/>
              </a:rPr>
              <a:t/>
            </a:r>
            <a:br>
              <a:rPr lang="de-DE" sz="6000" dirty="0" smtClean="0">
                <a:solidFill>
                  <a:schemeClr val="tx1"/>
                </a:solidFill>
                <a:latin typeface="Calibri" pitchFamily="34" charset="0"/>
              </a:rPr>
            </a:br>
            <a:r>
              <a:rPr lang="de-DE" sz="6000" dirty="0" smtClean="0">
                <a:solidFill>
                  <a:schemeClr val="tx1"/>
                </a:solidFill>
                <a:latin typeface="Calibri" pitchFamily="34" charset="0"/>
              </a:rPr>
              <a:t/>
            </a:r>
            <a:br>
              <a:rPr lang="de-DE" sz="6000" dirty="0" smtClean="0">
                <a:solidFill>
                  <a:schemeClr val="tx1"/>
                </a:solidFill>
                <a:latin typeface="Calibri" pitchFamily="34" charset="0"/>
              </a:rPr>
            </a:br>
            <a:r>
              <a:rPr lang="de-DE" sz="6000" dirty="0" smtClean="0">
                <a:solidFill>
                  <a:schemeClr val="tx1"/>
                </a:solidFill>
                <a:latin typeface="Calibri" pitchFamily="34" charset="0"/>
              </a:rPr>
              <a:t/>
            </a:r>
            <a:br>
              <a:rPr lang="de-DE" sz="6000" dirty="0" smtClean="0">
                <a:solidFill>
                  <a:schemeClr val="tx1"/>
                </a:solidFill>
                <a:latin typeface="Calibri" pitchFamily="34" charset="0"/>
              </a:rPr>
            </a:br>
            <a:r>
              <a:rPr lang="de-DE" sz="6000" dirty="0" smtClean="0">
                <a:latin typeface="Calibri" pitchFamily="34" charset="0"/>
              </a:rPr>
              <a:t>5.Schlussfolgerungen</a:t>
            </a:r>
            <a:endParaRPr kumimoji="0" lang="en-US" sz="6000" dirty="0">
              <a:latin typeface="Calibri" pitchFamily="34" charset="0"/>
            </a:endParaRPr>
          </a:p>
        </p:txBody>
      </p:sp>
      <p:pic>
        <p:nvPicPr>
          <p:cNvPr id="7170" name="Bild 418"/>
          <p:cNvPicPr>
            <a:picLocks noChangeAspect="1" noChangeArrowheads="1"/>
          </p:cNvPicPr>
          <p:nvPr/>
        </p:nvPicPr>
        <p:blipFill>
          <a:blip r:embed="rId2" cstate="print"/>
          <a:srcRect l="4118" t="2940" r="4349" b="3676"/>
          <a:stretch>
            <a:fillRect/>
          </a:stretch>
        </p:blipFill>
        <p:spPr bwMode="auto">
          <a:xfrm>
            <a:off x="1331640" y="1556792"/>
            <a:ext cx="7030702" cy="44644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hteck 6"/>
          <p:cNvSpPr/>
          <p:nvPr/>
        </p:nvSpPr>
        <p:spPr>
          <a:xfrm>
            <a:off x="827584" y="1420172"/>
            <a:ext cx="7704856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endParaRPr lang="de-AT" sz="2200" b="1" cap="small" dirty="0" smtClean="0">
              <a:latin typeface="Calibri" pitchFamily="34" charset="0"/>
            </a:endParaRPr>
          </a:p>
          <a:p>
            <a:pPr>
              <a:lnSpc>
                <a:spcPct val="150000"/>
              </a:lnSpc>
            </a:pPr>
            <a:endParaRPr lang="de-AT" sz="2200" b="1" cap="small" dirty="0" smtClean="0">
              <a:latin typeface="Calibri" pitchFamily="34" charset="0"/>
            </a:endParaRPr>
          </a:p>
          <a:p>
            <a:pPr>
              <a:lnSpc>
                <a:spcPct val="150000"/>
              </a:lnSpc>
            </a:pPr>
            <a:endParaRPr lang="de-AT" sz="2200" b="1" cap="small" dirty="0" smtClean="0">
              <a:latin typeface="Calibri" pitchFamily="34" charset="0"/>
            </a:endParaRPr>
          </a:p>
          <a:p>
            <a:pPr>
              <a:lnSpc>
                <a:spcPct val="150000"/>
              </a:lnSpc>
            </a:pPr>
            <a:endParaRPr lang="de-AT" b="1" cap="small" dirty="0" smtClean="0">
              <a:latin typeface="Calibri" pitchFamily="34" charset="0"/>
            </a:endParaRPr>
          </a:p>
          <a:p>
            <a:pPr>
              <a:lnSpc>
                <a:spcPct val="150000"/>
              </a:lnSpc>
            </a:pPr>
            <a:endParaRPr lang="de-AT" b="1" cap="small" dirty="0" smtClean="0">
              <a:latin typeface="Calibri" pitchFamily="34" charset="0"/>
            </a:endParaRPr>
          </a:p>
          <a:p>
            <a:pPr>
              <a:lnSpc>
                <a:spcPct val="150000"/>
              </a:lnSpc>
            </a:pPr>
            <a:endParaRPr lang="de-AT" b="1" cap="small" dirty="0" smtClean="0">
              <a:latin typeface="Calibri" pitchFamily="34" charset="0"/>
            </a:endParaRPr>
          </a:p>
        </p:txBody>
      </p:sp>
      <p:sp>
        <p:nvSpPr>
          <p:cNvPr id="12" name="Rechteck 11"/>
          <p:cNvSpPr/>
          <p:nvPr/>
        </p:nvSpPr>
        <p:spPr>
          <a:xfrm>
            <a:off x="1115616" y="6381328"/>
            <a:ext cx="7848872" cy="28803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de-AT" sz="160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Barbara Mauerhofer                                                        </a:t>
            </a:r>
            <a:r>
              <a:rPr lang="de-AT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E-Learning im Mathematikunterricht </a:t>
            </a:r>
          </a:p>
          <a:p>
            <a:pPr algn="r"/>
            <a:r>
              <a:rPr lang="de-AT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Differenzierung und Individualisierung im Mathematikunterricht mit E-Learning</a:t>
            </a:r>
            <a:endParaRPr lang="de-AT" dirty="0">
              <a:solidFill>
                <a:schemeClr val="bg1">
                  <a:lumMod val="50000"/>
                </a:schemeClr>
              </a:solidFill>
              <a:latin typeface="Calibri" pitchFamily="34" charset="0"/>
            </a:endParaRPr>
          </a:p>
        </p:txBody>
      </p:sp>
      <p:sp>
        <p:nvSpPr>
          <p:cNvPr id="13" name="Textfeld 12"/>
          <p:cNvSpPr txBox="1"/>
          <p:nvPr/>
        </p:nvSpPr>
        <p:spPr>
          <a:xfrm>
            <a:off x="395536" y="5733256"/>
            <a:ext cx="504056" cy="3847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AT" sz="1900" b="1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</a:rPr>
              <a:t>2</a:t>
            </a:r>
            <a:endParaRPr lang="de-AT" sz="1900" b="1" dirty="0">
              <a:solidFill>
                <a:schemeClr val="bg1">
                  <a:lumMod val="95000"/>
                </a:schemeClr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7"/>
          <p:cNvSpPr>
            <a:spLocks noGrp="1"/>
          </p:cNvSpPr>
          <p:nvPr>
            <p:ph type="ctrTitle"/>
          </p:nvPr>
        </p:nvSpPr>
        <p:spPr>
          <a:xfrm>
            <a:off x="899592" y="260648"/>
            <a:ext cx="8064896" cy="864096"/>
          </a:xfrm>
        </p:spPr>
        <p:txBody>
          <a:bodyPr>
            <a:noAutofit/>
          </a:bodyPr>
          <a:lstStyle>
            <a:lvl1pPr>
              <a:defRPr b="1"/>
            </a:lvl1pPr>
          </a:lstStyle>
          <a:p>
            <a:pPr algn="r"/>
            <a:r>
              <a:rPr kumimoji="0" lang="de-DE" sz="6000" dirty="0" smtClean="0">
                <a:solidFill>
                  <a:schemeClr val="tx1"/>
                </a:solidFill>
                <a:latin typeface="Calibri" pitchFamily="34" charset="0"/>
              </a:rPr>
              <a:t/>
            </a:r>
            <a:br>
              <a:rPr kumimoji="0" lang="de-DE" sz="6000" dirty="0" smtClean="0">
                <a:solidFill>
                  <a:schemeClr val="tx1"/>
                </a:solidFill>
                <a:latin typeface="Calibri" pitchFamily="34" charset="0"/>
              </a:rPr>
            </a:br>
            <a:r>
              <a:rPr lang="de-DE" sz="6000" dirty="0" smtClean="0">
                <a:solidFill>
                  <a:schemeClr val="tx1"/>
                </a:solidFill>
                <a:latin typeface="Calibri" pitchFamily="34" charset="0"/>
              </a:rPr>
              <a:t/>
            </a:r>
            <a:br>
              <a:rPr lang="de-DE" sz="6000" dirty="0" smtClean="0">
                <a:solidFill>
                  <a:schemeClr val="tx1"/>
                </a:solidFill>
                <a:latin typeface="Calibri" pitchFamily="34" charset="0"/>
              </a:rPr>
            </a:br>
            <a:r>
              <a:rPr lang="de-DE" sz="6000" dirty="0" smtClean="0">
                <a:solidFill>
                  <a:schemeClr val="tx1"/>
                </a:solidFill>
                <a:latin typeface="Calibri" pitchFamily="34" charset="0"/>
              </a:rPr>
              <a:t/>
            </a:r>
            <a:br>
              <a:rPr lang="de-DE" sz="6000" dirty="0" smtClean="0">
                <a:solidFill>
                  <a:schemeClr val="tx1"/>
                </a:solidFill>
                <a:latin typeface="Calibri" pitchFamily="34" charset="0"/>
              </a:rPr>
            </a:br>
            <a:r>
              <a:rPr lang="de-DE" sz="6000" dirty="0" smtClean="0">
                <a:solidFill>
                  <a:schemeClr val="tx1"/>
                </a:solidFill>
                <a:latin typeface="Calibri" pitchFamily="34" charset="0"/>
              </a:rPr>
              <a:t/>
            </a:r>
            <a:br>
              <a:rPr lang="de-DE" sz="6000" dirty="0" smtClean="0">
                <a:solidFill>
                  <a:schemeClr val="tx1"/>
                </a:solidFill>
                <a:latin typeface="Calibri" pitchFamily="34" charset="0"/>
              </a:rPr>
            </a:br>
            <a:r>
              <a:rPr lang="de-DE" sz="6000" dirty="0" smtClean="0">
                <a:solidFill>
                  <a:schemeClr val="tx1"/>
                </a:solidFill>
                <a:latin typeface="Calibri" pitchFamily="34" charset="0"/>
              </a:rPr>
              <a:t/>
            </a:r>
            <a:br>
              <a:rPr lang="de-DE" sz="6000" dirty="0" smtClean="0">
                <a:solidFill>
                  <a:schemeClr val="tx1"/>
                </a:solidFill>
                <a:latin typeface="Calibri" pitchFamily="34" charset="0"/>
              </a:rPr>
            </a:br>
            <a:r>
              <a:rPr lang="de-DE" sz="6000" dirty="0" smtClean="0">
                <a:solidFill>
                  <a:schemeClr val="tx1"/>
                </a:solidFill>
                <a:latin typeface="Calibri" pitchFamily="34" charset="0"/>
              </a:rPr>
              <a:t/>
            </a:r>
            <a:br>
              <a:rPr lang="de-DE" sz="6000" dirty="0" smtClean="0">
                <a:solidFill>
                  <a:schemeClr val="tx1"/>
                </a:solidFill>
                <a:latin typeface="Calibri" pitchFamily="34" charset="0"/>
              </a:rPr>
            </a:br>
            <a:r>
              <a:rPr lang="de-DE" sz="6000" dirty="0" smtClean="0">
                <a:solidFill>
                  <a:schemeClr val="tx1"/>
                </a:solidFill>
                <a:latin typeface="Calibri" pitchFamily="34" charset="0"/>
              </a:rPr>
              <a:t/>
            </a:r>
            <a:br>
              <a:rPr lang="de-DE" sz="6000" dirty="0" smtClean="0">
                <a:solidFill>
                  <a:schemeClr val="tx1"/>
                </a:solidFill>
                <a:latin typeface="Calibri" pitchFamily="34" charset="0"/>
              </a:rPr>
            </a:br>
            <a:r>
              <a:rPr lang="de-DE" sz="6000" dirty="0" smtClean="0">
                <a:latin typeface="Calibri" pitchFamily="34" charset="0"/>
              </a:rPr>
              <a:t>5.Schlussfolgerungen</a:t>
            </a:r>
            <a:endParaRPr kumimoji="0" lang="en-US" sz="6000" dirty="0">
              <a:latin typeface="Calibri" pitchFamily="34" charset="0"/>
            </a:endParaRPr>
          </a:p>
        </p:txBody>
      </p:sp>
      <p:sp>
        <p:nvSpPr>
          <p:cNvPr id="7" name="Rechteck 6"/>
          <p:cNvSpPr/>
          <p:nvPr/>
        </p:nvSpPr>
        <p:spPr>
          <a:xfrm>
            <a:off x="827584" y="1363900"/>
            <a:ext cx="8136904" cy="74097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de-AT" sz="2500" b="1" cap="small" dirty="0" smtClean="0">
                <a:latin typeface="Calibri" pitchFamily="34" charset="0"/>
              </a:rPr>
              <a:t>E-Learning ermöglicht Differenzierung und Individualisierung</a:t>
            </a:r>
          </a:p>
          <a:p>
            <a:pPr>
              <a:lnSpc>
                <a:spcPct val="150000"/>
              </a:lnSpc>
            </a:pPr>
            <a:r>
              <a:rPr lang="de-AT" sz="2500" b="1" cap="small" dirty="0" smtClean="0">
                <a:latin typeface="Calibri" pitchFamily="34" charset="0"/>
              </a:rPr>
              <a:t>E-Learning bewirkt Positives</a:t>
            </a:r>
          </a:p>
          <a:p>
            <a:pPr>
              <a:lnSpc>
                <a:spcPct val="150000"/>
              </a:lnSpc>
            </a:pPr>
            <a:r>
              <a:rPr lang="de-AT" sz="2500" b="1" cap="small" dirty="0" smtClean="0">
                <a:latin typeface="Calibri" pitchFamily="34" charset="0"/>
              </a:rPr>
              <a:t>E-Learning verlangt Technisches</a:t>
            </a:r>
          </a:p>
          <a:p>
            <a:pPr>
              <a:lnSpc>
                <a:spcPct val="150000"/>
              </a:lnSpc>
            </a:pPr>
            <a:r>
              <a:rPr lang="de-AT" sz="2500" b="1" cap="small" dirty="0" smtClean="0">
                <a:latin typeface="Calibri" pitchFamily="34" charset="0"/>
              </a:rPr>
              <a:t>E-Learning ermöglicht Selbsttätigkeit und Selbstständigkeit</a:t>
            </a:r>
          </a:p>
          <a:p>
            <a:pPr>
              <a:lnSpc>
                <a:spcPct val="150000"/>
              </a:lnSpc>
            </a:pPr>
            <a:r>
              <a:rPr lang="de-AT" sz="2500" b="1" cap="small" dirty="0" smtClean="0">
                <a:latin typeface="Calibri" pitchFamily="34" charset="0"/>
              </a:rPr>
              <a:t>E-Learning bietet Übung </a:t>
            </a:r>
          </a:p>
          <a:p>
            <a:pPr>
              <a:lnSpc>
                <a:spcPct val="150000"/>
              </a:lnSpc>
            </a:pPr>
            <a:r>
              <a:rPr lang="de-AT" sz="2500" b="1" cap="small" dirty="0" smtClean="0">
                <a:latin typeface="Calibri" pitchFamily="34" charset="0"/>
              </a:rPr>
              <a:t>E-Learning verändert die Lehrerrolle</a:t>
            </a:r>
          </a:p>
          <a:p>
            <a:pPr>
              <a:lnSpc>
                <a:spcPct val="150000"/>
              </a:lnSpc>
            </a:pPr>
            <a:r>
              <a:rPr lang="de-AT" sz="2500" b="1" cap="small" dirty="0" smtClean="0">
                <a:latin typeface="Calibri" pitchFamily="34" charset="0"/>
              </a:rPr>
              <a:t>E-Learning bewirkt nachhaltiges Lernen</a:t>
            </a:r>
          </a:p>
          <a:p>
            <a:pPr>
              <a:lnSpc>
                <a:spcPct val="150000"/>
              </a:lnSpc>
            </a:pPr>
            <a:endParaRPr lang="de-AT" sz="2200" b="1" cap="small" dirty="0" smtClean="0">
              <a:latin typeface="Calibri" pitchFamily="34" charset="0"/>
            </a:endParaRPr>
          </a:p>
          <a:p>
            <a:pPr>
              <a:lnSpc>
                <a:spcPct val="150000"/>
              </a:lnSpc>
            </a:pPr>
            <a:endParaRPr lang="de-AT" sz="2200" b="1" cap="small" dirty="0" smtClean="0">
              <a:latin typeface="Calibri" pitchFamily="34" charset="0"/>
            </a:endParaRPr>
          </a:p>
          <a:p>
            <a:pPr>
              <a:lnSpc>
                <a:spcPct val="150000"/>
              </a:lnSpc>
            </a:pPr>
            <a:endParaRPr lang="de-AT" sz="2200" b="1" cap="small" dirty="0" smtClean="0">
              <a:latin typeface="Calibri" pitchFamily="34" charset="0"/>
            </a:endParaRPr>
          </a:p>
          <a:p>
            <a:pPr>
              <a:lnSpc>
                <a:spcPct val="150000"/>
              </a:lnSpc>
            </a:pPr>
            <a:endParaRPr lang="de-AT" sz="2200" b="1" cap="small" dirty="0" smtClean="0">
              <a:latin typeface="Calibri" pitchFamily="34" charset="0"/>
            </a:endParaRPr>
          </a:p>
          <a:p>
            <a:pPr>
              <a:lnSpc>
                <a:spcPct val="150000"/>
              </a:lnSpc>
            </a:pPr>
            <a:endParaRPr lang="de-AT" b="1" cap="small" dirty="0" smtClean="0">
              <a:latin typeface="Calibri" pitchFamily="34" charset="0"/>
            </a:endParaRPr>
          </a:p>
          <a:p>
            <a:pPr>
              <a:lnSpc>
                <a:spcPct val="150000"/>
              </a:lnSpc>
            </a:pPr>
            <a:endParaRPr lang="de-AT" b="1" cap="small" dirty="0" smtClean="0">
              <a:latin typeface="Calibri" pitchFamily="34" charset="0"/>
            </a:endParaRPr>
          </a:p>
          <a:p>
            <a:pPr>
              <a:lnSpc>
                <a:spcPct val="150000"/>
              </a:lnSpc>
            </a:pPr>
            <a:endParaRPr lang="de-AT" b="1" cap="small" dirty="0" smtClean="0">
              <a:latin typeface="Calibri" pitchFamily="34" charset="0"/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1115616" y="6381328"/>
            <a:ext cx="7848872" cy="28803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de-AT" sz="160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Barbara Mauerhofer                                                        </a:t>
            </a:r>
            <a:r>
              <a:rPr lang="de-AT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E-Learning im Mathematikunterricht </a:t>
            </a:r>
          </a:p>
          <a:p>
            <a:pPr algn="r"/>
            <a:r>
              <a:rPr lang="de-AT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Differenzierung und Individualisierung im Mathematikunterricht mit E-Learning</a:t>
            </a:r>
            <a:endParaRPr lang="de-AT" dirty="0">
              <a:solidFill>
                <a:schemeClr val="bg1">
                  <a:lumMod val="50000"/>
                </a:schemeClr>
              </a:solidFill>
              <a:latin typeface="Calibri" pitchFamily="34" charset="0"/>
            </a:endParaRPr>
          </a:p>
        </p:txBody>
      </p:sp>
      <p:sp>
        <p:nvSpPr>
          <p:cNvPr id="9" name="Textfeld 8"/>
          <p:cNvSpPr txBox="1"/>
          <p:nvPr/>
        </p:nvSpPr>
        <p:spPr>
          <a:xfrm>
            <a:off x="395536" y="5733256"/>
            <a:ext cx="504056" cy="3847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AT" sz="1900" b="1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</a:rPr>
              <a:t>1</a:t>
            </a:r>
            <a:endParaRPr lang="de-AT" sz="1900" b="1" dirty="0">
              <a:solidFill>
                <a:schemeClr val="bg1">
                  <a:lumMod val="95000"/>
                </a:schemeClr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7"/>
          <p:cNvSpPr>
            <a:spLocks noGrp="1"/>
          </p:cNvSpPr>
          <p:nvPr>
            <p:ph type="ctrTitle"/>
          </p:nvPr>
        </p:nvSpPr>
        <p:spPr>
          <a:xfrm>
            <a:off x="1331640" y="548680"/>
            <a:ext cx="7632848" cy="5256584"/>
          </a:xfrm>
        </p:spPr>
        <p:txBody>
          <a:bodyPr>
            <a:noAutofit/>
          </a:bodyPr>
          <a:lstStyle>
            <a:lvl1pPr>
              <a:defRPr b="1"/>
            </a:lvl1pPr>
          </a:lstStyle>
          <a:p>
            <a:pPr algn="r"/>
            <a:r>
              <a:rPr kumimoji="0" lang="de-DE" sz="6000" dirty="0" smtClean="0">
                <a:solidFill>
                  <a:schemeClr val="tx1"/>
                </a:solidFill>
                <a:latin typeface="Calibri" pitchFamily="34" charset="0"/>
              </a:rPr>
              <a:t/>
            </a:r>
            <a:br>
              <a:rPr kumimoji="0" lang="de-DE" sz="6000" dirty="0" smtClean="0">
                <a:solidFill>
                  <a:schemeClr val="tx1"/>
                </a:solidFill>
                <a:latin typeface="Calibri" pitchFamily="34" charset="0"/>
              </a:rPr>
            </a:br>
            <a:r>
              <a:rPr lang="de-DE" sz="6000" dirty="0" smtClean="0">
                <a:solidFill>
                  <a:schemeClr val="tx1"/>
                </a:solidFill>
                <a:latin typeface="Calibri" pitchFamily="34" charset="0"/>
              </a:rPr>
              <a:t/>
            </a:r>
            <a:br>
              <a:rPr lang="de-DE" sz="6000" dirty="0" smtClean="0">
                <a:solidFill>
                  <a:schemeClr val="tx1"/>
                </a:solidFill>
                <a:latin typeface="Calibri" pitchFamily="34" charset="0"/>
              </a:rPr>
            </a:br>
            <a:r>
              <a:rPr kumimoji="0" lang="de-DE" sz="6500" dirty="0" smtClean="0">
                <a:solidFill>
                  <a:schemeClr val="tx1"/>
                </a:solidFill>
                <a:latin typeface="Calibri" pitchFamily="34" charset="0"/>
              </a:rPr>
              <a:t>E-Learning im </a:t>
            </a:r>
            <a:r>
              <a:rPr kumimoji="0" lang="de-DE" sz="6500" dirty="0" err="1" smtClean="0">
                <a:solidFill>
                  <a:schemeClr val="tx1"/>
                </a:solidFill>
                <a:latin typeface="Calibri" pitchFamily="34" charset="0"/>
              </a:rPr>
              <a:t>mathematikunterricht</a:t>
            </a:r>
            <a:r>
              <a:rPr kumimoji="0" lang="de-DE" sz="6000" dirty="0" smtClean="0">
                <a:solidFill>
                  <a:schemeClr val="tx1"/>
                </a:solidFill>
                <a:latin typeface="Calibri" pitchFamily="34" charset="0"/>
              </a:rPr>
              <a:t/>
            </a:r>
            <a:br>
              <a:rPr kumimoji="0" lang="de-DE" sz="6000" dirty="0" smtClean="0">
                <a:solidFill>
                  <a:schemeClr val="tx1"/>
                </a:solidFill>
                <a:latin typeface="Calibri" pitchFamily="34" charset="0"/>
              </a:rPr>
            </a:br>
            <a:r>
              <a:rPr kumimoji="0" lang="de-DE" sz="6000" dirty="0" smtClean="0">
                <a:solidFill>
                  <a:schemeClr val="tx1"/>
                </a:solidFill>
                <a:latin typeface="Calibri" pitchFamily="34" charset="0"/>
              </a:rPr>
              <a:t/>
            </a:r>
            <a:br>
              <a:rPr kumimoji="0" lang="de-DE" sz="6000" dirty="0" smtClean="0">
                <a:solidFill>
                  <a:schemeClr val="tx1"/>
                </a:solidFill>
                <a:latin typeface="Calibri" pitchFamily="34" charset="0"/>
              </a:rPr>
            </a:br>
            <a:r>
              <a:rPr lang="de-DE" sz="4000" dirty="0" smtClean="0">
                <a:solidFill>
                  <a:schemeClr val="tx1"/>
                </a:solidFill>
                <a:latin typeface="Calibri" pitchFamily="34" charset="0"/>
              </a:rPr>
              <a:t>Differenzierung und Individualisierung </a:t>
            </a:r>
            <a:br>
              <a:rPr lang="de-DE" sz="4000" dirty="0" smtClean="0">
                <a:solidFill>
                  <a:schemeClr val="tx1"/>
                </a:solidFill>
                <a:latin typeface="Calibri" pitchFamily="34" charset="0"/>
              </a:rPr>
            </a:br>
            <a:r>
              <a:rPr lang="de-DE" sz="4000" dirty="0" smtClean="0">
                <a:solidFill>
                  <a:schemeClr val="tx1"/>
                </a:solidFill>
                <a:latin typeface="Calibri" pitchFamily="34" charset="0"/>
              </a:rPr>
              <a:t>im Mathematikunterricht </a:t>
            </a:r>
            <a:br>
              <a:rPr lang="de-DE" sz="4000" dirty="0" smtClean="0">
                <a:solidFill>
                  <a:schemeClr val="tx1"/>
                </a:solidFill>
                <a:latin typeface="Calibri" pitchFamily="34" charset="0"/>
              </a:rPr>
            </a:br>
            <a:r>
              <a:rPr lang="de-DE" sz="4000" dirty="0" smtClean="0">
                <a:solidFill>
                  <a:schemeClr val="tx1"/>
                </a:solidFill>
                <a:latin typeface="Calibri" pitchFamily="34" charset="0"/>
              </a:rPr>
              <a:t>mit E-Learning</a:t>
            </a:r>
            <a:endParaRPr kumimoji="0" lang="en-US" sz="60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7" name="Textfeld 6"/>
          <p:cNvSpPr txBox="1"/>
          <p:nvPr/>
        </p:nvSpPr>
        <p:spPr>
          <a:xfrm>
            <a:off x="395536" y="3645024"/>
            <a:ext cx="1728192" cy="8771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AT" sz="1900" b="1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</a:rPr>
              <a:t>DEFENSIO </a:t>
            </a:r>
            <a:r>
              <a:rPr lang="de-AT" sz="1600" b="1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</a:rPr>
              <a:t>Barbara Mauerhofer</a:t>
            </a:r>
            <a:endParaRPr lang="de-AT" sz="1600" b="1" dirty="0">
              <a:solidFill>
                <a:schemeClr val="bg1">
                  <a:lumMod val="95000"/>
                </a:schemeClr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hteck 9"/>
          <p:cNvSpPr/>
          <p:nvPr/>
        </p:nvSpPr>
        <p:spPr>
          <a:xfrm>
            <a:off x="1287737" y="1157543"/>
            <a:ext cx="7632848" cy="383634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de-AT" sz="3000" b="1" dirty="0" smtClean="0">
              <a:solidFill>
                <a:schemeClr val="tx1"/>
              </a:solidFill>
              <a:latin typeface="Calibri" pitchFamily="34" charset="0"/>
            </a:endParaRPr>
          </a:p>
          <a:p>
            <a:endParaRPr lang="de-AT" sz="3000" b="1" dirty="0" smtClean="0">
              <a:solidFill>
                <a:schemeClr val="tx1"/>
              </a:solidFill>
              <a:latin typeface="Calibri" pitchFamily="34" charset="0"/>
            </a:endParaRPr>
          </a:p>
          <a:p>
            <a:pPr>
              <a:lnSpc>
                <a:spcPct val="150000"/>
              </a:lnSpc>
            </a:pPr>
            <a:endParaRPr lang="de-AT" sz="3800" b="1" cap="small" dirty="0" smtClean="0">
              <a:solidFill>
                <a:schemeClr val="tx1"/>
              </a:solidFill>
              <a:latin typeface="Calibri" pitchFamily="34" charset="0"/>
            </a:endParaRPr>
          </a:p>
          <a:p>
            <a:pPr>
              <a:lnSpc>
                <a:spcPct val="150000"/>
              </a:lnSpc>
            </a:pPr>
            <a:endParaRPr lang="de-AT" sz="3800" b="1" cap="small" dirty="0" smtClean="0">
              <a:solidFill>
                <a:schemeClr val="tx1"/>
              </a:solidFill>
              <a:latin typeface="Calibri" pitchFamily="34" charset="0"/>
            </a:endParaRPr>
          </a:p>
          <a:p>
            <a:pPr>
              <a:lnSpc>
                <a:spcPct val="150000"/>
              </a:lnSpc>
            </a:pPr>
            <a:endParaRPr lang="de-AT" sz="3800" b="1" cap="small" dirty="0" smtClean="0">
              <a:solidFill>
                <a:schemeClr val="tx1"/>
              </a:solidFill>
              <a:latin typeface="Calibri" pitchFamily="34" charset="0"/>
            </a:endParaRPr>
          </a:p>
          <a:p>
            <a:pPr>
              <a:lnSpc>
                <a:spcPct val="150000"/>
              </a:lnSpc>
            </a:pPr>
            <a:endParaRPr lang="de-AT" sz="3800" b="1" cap="small" dirty="0" smtClean="0">
              <a:solidFill>
                <a:schemeClr val="tx1"/>
              </a:solidFill>
              <a:latin typeface="Calibri" pitchFamily="34" charset="0"/>
            </a:endParaRPr>
          </a:p>
          <a:p>
            <a:pPr>
              <a:lnSpc>
                <a:spcPct val="150000"/>
              </a:lnSpc>
            </a:pPr>
            <a:endParaRPr lang="de-AT" sz="2500" b="1" cap="small" dirty="0" smtClean="0">
              <a:solidFill>
                <a:schemeClr val="tx1"/>
              </a:solidFill>
              <a:latin typeface="Calibri" pitchFamily="34" charset="0"/>
            </a:endParaRPr>
          </a:p>
          <a:p>
            <a:pPr>
              <a:lnSpc>
                <a:spcPct val="130000"/>
              </a:lnSpc>
            </a:pPr>
            <a:r>
              <a:rPr lang="de-AT" sz="2500" cap="small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Prognose 2 </a:t>
            </a:r>
          </a:p>
          <a:p>
            <a:pPr algn="r">
              <a:lnSpc>
                <a:spcPct val="130000"/>
              </a:lnSpc>
            </a:pPr>
            <a:r>
              <a:rPr lang="de-AT" sz="2500" cap="small" dirty="0" smtClean="0">
                <a:solidFill>
                  <a:schemeClr val="tx1"/>
                </a:solidFill>
                <a:latin typeface="Calibri" pitchFamily="34" charset="0"/>
              </a:rPr>
              <a:t>Eine konkrete Umsetzung von Bildung mit E-Learning fördert das nachhaltige Lernen.</a:t>
            </a:r>
          </a:p>
          <a:p>
            <a:pPr>
              <a:lnSpc>
                <a:spcPct val="130000"/>
              </a:lnSpc>
            </a:pPr>
            <a:endParaRPr lang="de-AT" sz="4000" b="1" cap="small" dirty="0" smtClean="0">
              <a:solidFill>
                <a:schemeClr val="tx2">
                  <a:lumMod val="75000"/>
                </a:schemeClr>
              </a:solidFill>
              <a:latin typeface="Calibri" pitchFamily="34" charset="0"/>
            </a:endParaRPr>
          </a:p>
          <a:p>
            <a:pPr>
              <a:lnSpc>
                <a:spcPct val="130000"/>
              </a:lnSpc>
            </a:pPr>
            <a:r>
              <a:rPr lang="de-AT" sz="4000" b="1" cap="small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Forschungsfrage 2</a:t>
            </a:r>
          </a:p>
          <a:p>
            <a:pPr algn="r">
              <a:lnSpc>
                <a:spcPct val="130000"/>
              </a:lnSpc>
            </a:pPr>
            <a:r>
              <a:rPr lang="de-AT" sz="3500" b="1" cap="small" dirty="0" smtClean="0">
                <a:solidFill>
                  <a:schemeClr val="tx1"/>
                </a:solidFill>
                <a:latin typeface="Calibri" pitchFamily="34" charset="0"/>
              </a:rPr>
              <a:t>Fördert E-Learning das </a:t>
            </a:r>
          </a:p>
          <a:p>
            <a:pPr algn="r">
              <a:lnSpc>
                <a:spcPct val="130000"/>
              </a:lnSpc>
            </a:pPr>
            <a:r>
              <a:rPr lang="de-AT" sz="3500" b="1" cap="small" dirty="0" smtClean="0">
                <a:solidFill>
                  <a:schemeClr val="tx1"/>
                </a:solidFill>
                <a:latin typeface="Calibri" pitchFamily="34" charset="0"/>
              </a:rPr>
              <a:t>nachhaltige Lernen?</a:t>
            </a:r>
          </a:p>
          <a:p>
            <a:pPr>
              <a:lnSpc>
                <a:spcPct val="150000"/>
              </a:lnSpc>
            </a:pPr>
            <a:endParaRPr lang="de-AT" sz="3500" b="1" dirty="0" smtClean="0">
              <a:solidFill>
                <a:schemeClr val="tx1"/>
              </a:solidFill>
              <a:latin typeface="Calibri" pitchFamily="34" charset="0"/>
            </a:endParaRPr>
          </a:p>
          <a:p>
            <a:endParaRPr lang="de-AT" sz="2500" b="1" dirty="0" smtClean="0">
              <a:solidFill>
                <a:schemeClr val="tx1"/>
              </a:solidFill>
              <a:latin typeface="Calibri" pitchFamily="34" charset="0"/>
            </a:endParaRPr>
          </a:p>
          <a:p>
            <a:endParaRPr lang="de-AT" sz="2500" b="1" dirty="0" smtClean="0">
              <a:solidFill>
                <a:schemeClr val="tx1"/>
              </a:solidFill>
              <a:latin typeface="Calibri" pitchFamily="34" charset="0"/>
            </a:endParaRPr>
          </a:p>
          <a:p>
            <a:endParaRPr lang="de-AT" sz="2500" b="1" dirty="0" smtClean="0">
              <a:solidFill>
                <a:schemeClr val="tx1"/>
              </a:solidFill>
              <a:latin typeface="Calibri" pitchFamily="34" charset="0"/>
            </a:endParaRPr>
          </a:p>
          <a:p>
            <a:endParaRPr lang="de-AT" sz="2500" b="1" dirty="0" smtClean="0">
              <a:solidFill>
                <a:schemeClr val="tx1"/>
              </a:solidFill>
              <a:latin typeface="Calibri" pitchFamily="34" charset="0"/>
            </a:endParaRPr>
          </a:p>
          <a:p>
            <a:endParaRPr lang="de-AT" sz="2500" b="1" dirty="0" smtClean="0">
              <a:solidFill>
                <a:schemeClr val="tx1"/>
              </a:solidFill>
              <a:latin typeface="Calibri" pitchFamily="34" charset="0"/>
            </a:endParaRPr>
          </a:p>
          <a:p>
            <a:endParaRPr lang="de-AT" sz="2500" b="1" dirty="0" smtClean="0">
              <a:solidFill>
                <a:schemeClr val="tx1"/>
              </a:solidFill>
              <a:latin typeface="Calibri" pitchFamily="34" charset="0"/>
            </a:endParaRPr>
          </a:p>
          <a:p>
            <a:endParaRPr lang="de-AT" sz="2000" dirty="0" smtClean="0">
              <a:solidFill>
                <a:schemeClr val="tx1"/>
              </a:solidFill>
              <a:latin typeface="Calibri" pitchFamily="34" charset="0"/>
            </a:endParaRPr>
          </a:p>
          <a:p>
            <a:r>
              <a:rPr lang="de-AT" sz="2000" dirty="0" smtClean="0">
                <a:solidFill>
                  <a:schemeClr val="tx1"/>
                </a:solidFill>
                <a:latin typeface="Calibri" pitchFamily="34" charset="0"/>
              </a:rPr>
              <a:t> </a:t>
            </a:r>
          </a:p>
          <a:p>
            <a:endParaRPr lang="de-AT" sz="2000" dirty="0" smtClean="0">
              <a:solidFill>
                <a:schemeClr val="tx1"/>
              </a:solidFill>
              <a:latin typeface="Calibri" pitchFamily="34" charset="0"/>
            </a:endParaRPr>
          </a:p>
          <a:p>
            <a:endParaRPr lang="de-AT" sz="20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18" name="Rechteck 17"/>
          <p:cNvSpPr/>
          <p:nvPr/>
        </p:nvSpPr>
        <p:spPr>
          <a:xfrm>
            <a:off x="1115616" y="6381328"/>
            <a:ext cx="7848872" cy="28803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de-AT" sz="160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Barbara Mauerhofer                                                        </a:t>
            </a:r>
            <a:r>
              <a:rPr lang="de-AT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E-Learning im Mathematikunterricht </a:t>
            </a:r>
          </a:p>
          <a:p>
            <a:pPr algn="r"/>
            <a:r>
              <a:rPr lang="de-AT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Differenzierung und Individualisierung im Mathematikunterricht mit E-Learning</a:t>
            </a:r>
            <a:endParaRPr lang="de-AT" dirty="0">
              <a:solidFill>
                <a:schemeClr val="bg1">
                  <a:lumMod val="50000"/>
                </a:schemeClr>
              </a:solidFill>
              <a:latin typeface="Calibri" pitchFamily="34" charset="0"/>
            </a:endParaRPr>
          </a:p>
        </p:txBody>
      </p:sp>
      <p:sp>
        <p:nvSpPr>
          <p:cNvPr id="11" name="Textfeld 10"/>
          <p:cNvSpPr txBox="1"/>
          <p:nvPr/>
        </p:nvSpPr>
        <p:spPr>
          <a:xfrm>
            <a:off x="395536" y="5733256"/>
            <a:ext cx="504056" cy="3847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AT" sz="1900" b="1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</a:rPr>
              <a:t>29</a:t>
            </a:r>
            <a:endParaRPr lang="de-AT" sz="1900" b="1" dirty="0">
              <a:solidFill>
                <a:schemeClr val="bg1">
                  <a:lumMod val="95000"/>
                </a:schemeClr>
              </a:solidFill>
              <a:latin typeface="Calibri" pitchFamily="34" charset="0"/>
            </a:endParaRPr>
          </a:p>
        </p:txBody>
      </p:sp>
      <p:sp>
        <p:nvSpPr>
          <p:cNvPr id="13" name="Titel 7"/>
          <p:cNvSpPr>
            <a:spLocks noGrp="1"/>
          </p:cNvSpPr>
          <p:nvPr>
            <p:ph type="ctrTitle"/>
          </p:nvPr>
        </p:nvSpPr>
        <p:spPr>
          <a:xfrm>
            <a:off x="755576" y="188640"/>
            <a:ext cx="8388424" cy="864096"/>
          </a:xfrm>
        </p:spPr>
        <p:txBody>
          <a:bodyPr>
            <a:noAutofit/>
          </a:bodyPr>
          <a:lstStyle>
            <a:lvl1pPr>
              <a:defRPr b="1"/>
            </a:lvl1pPr>
          </a:lstStyle>
          <a:p>
            <a:pPr algn="r"/>
            <a:r>
              <a:rPr kumimoji="0" lang="de-DE" sz="6000" dirty="0" smtClean="0">
                <a:solidFill>
                  <a:schemeClr val="tx1"/>
                </a:solidFill>
                <a:latin typeface="Calibri" pitchFamily="34" charset="0"/>
              </a:rPr>
              <a:t/>
            </a:r>
            <a:br>
              <a:rPr kumimoji="0" lang="de-DE" sz="6000" dirty="0" smtClean="0">
                <a:solidFill>
                  <a:schemeClr val="tx1"/>
                </a:solidFill>
                <a:latin typeface="Calibri" pitchFamily="34" charset="0"/>
              </a:rPr>
            </a:br>
            <a:r>
              <a:rPr lang="de-DE" sz="6000" dirty="0" smtClean="0">
                <a:solidFill>
                  <a:schemeClr val="tx1"/>
                </a:solidFill>
                <a:latin typeface="Calibri" pitchFamily="34" charset="0"/>
              </a:rPr>
              <a:t/>
            </a:r>
            <a:br>
              <a:rPr lang="de-DE" sz="6000" dirty="0" smtClean="0">
                <a:solidFill>
                  <a:schemeClr val="tx1"/>
                </a:solidFill>
                <a:latin typeface="Calibri" pitchFamily="34" charset="0"/>
              </a:rPr>
            </a:br>
            <a:r>
              <a:rPr lang="de-DE" sz="6000" dirty="0" smtClean="0">
                <a:solidFill>
                  <a:schemeClr val="tx1"/>
                </a:solidFill>
                <a:latin typeface="Calibri" pitchFamily="34" charset="0"/>
              </a:rPr>
              <a:t/>
            </a:r>
            <a:br>
              <a:rPr lang="de-DE" sz="6000" dirty="0" smtClean="0">
                <a:solidFill>
                  <a:schemeClr val="tx1"/>
                </a:solidFill>
                <a:latin typeface="Calibri" pitchFamily="34" charset="0"/>
              </a:rPr>
            </a:br>
            <a:r>
              <a:rPr lang="de-DE" sz="6000" dirty="0" smtClean="0">
                <a:solidFill>
                  <a:schemeClr val="tx1"/>
                </a:solidFill>
                <a:latin typeface="Calibri" pitchFamily="34" charset="0"/>
              </a:rPr>
              <a:t/>
            </a:r>
            <a:br>
              <a:rPr lang="de-DE" sz="6000" dirty="0" smtClean="0">
                <a:solidFill>
                  <a:schemeClr val="tx1"/>
                </a:solidFill>
                <a:latin typeface="Calibri" pitchFamily="34" charset="0"/>
              </a:rPr>
            </a:br>
            <a:r>
              <a:rPr lang="de-DE" sz="6000" dirty="0" smtClean="0">
                <a:solidFill>
                  <a:schemeClr val="tx1"/>
                </a:solidFill>
                <a:latin typeface="Calibri" pitchFamily="34" charset="0"/>
              </a:rPr>
              <a:t/>
            </a:r>
            <a:br>
              <a:rPr lang="de-DE" sz="6000" dirty="0" smtClean="0">
                <a:solidFill>
                  <a:schemeClr val="tx1"/>
                </a:solidFill>
                <a:latin typeface="Calibri" pitchFamily="34" charset="0"/>
              </a:rPr>
            </a:br>
            <a:r>
              <a:rPr lang="de-DE" sz="6000" dirty="0" smtClean="0">
                <a:solidFill>
                  <a:schemeClr val="tx1"/>
                </a:solidFill>
                <a:latin typeface="Calibri" pitchFamily="34" charset="0"/>
              </a:rPr>
              <a:t/>
            </a:r>
            <a:br>
              <a:rPr lang="de-DE" sz="6000" dirty="0" smtClean="0">
                <a:solidFill>
                  <a:schemeClr val="tx1"/>
                </a:solidFill>
                <a:latin typeface="Calibri" pitchFamily="34" charset="0"/>
              </a:rPr>
            </a:br>
            <a:r>
              <a:rPr lang="de-DE" sz="6000" dirty="0" smtClean="0">
                <a:solidFill>
                  <a:schemeClr val="tx1"/>
                </a:solidFill>
                <a:latin typeface="Calibri" pitchFamily="34" charset="0"/>
              </a:rPr>
              <a:t/>
            </a:r>
            <a:br>
              <a:rPr lang="de-DE" sz="6000" dirty="0" smtClean="0">
                <a:solidFill>
                  <a:schemeClr val="tx1"/>
                </a:solidFill>
                <a:latin typeface="Calibri" pitchFamily="34" charset="0"/>
              </a:rPr>
            </a:br>
            <a:r>
              <a:rPr lang="de-DE" sz="5300" dirty="0" smtClean="0">
                <a:latin typeface="Calibri" pitchFamily="34" charset="0"/>
              </a:rPr>
              <a:t>1.Forschungsfragen &amp; Thesen</a:t>
            </a:r>
            <a:endParaRPr kumimoji="0" lang="en-US" sz="5300" dirty="0">
              <a:latin typeface="Calibri" pitchFamily="34" charset="0"/>
            </a:endParaRP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hteck 8"/>
          <p:cNvSpPr/>
          <p:nvPr/>
        </p:nvSpPr>
        <p:spPr>
          <a:xfrm>
            <a:off x="1313495" y="1459026"/>
            <a:ext cx="7416824" cy="38884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de-AT" sz="3000" b="1" dirty="0" smtClean="0">
              <a:solidFill>
                <a:schemeClr val="tx1"/>
              </a:solidFill>
              <a:latin typeface="Calibri" pitchFamily="34" charset="0"/>
            </a:endParaRPr>
          </a:p>
          <a:p>
            <a:endParaRPr lang="de-AT" sz="3000" b="1" dirty="0" smtClean="0">
              <a:solidFill>
                <a:schemeClr val="tx1"/>
              </a:solidFill>
              <a:latin typeface="Calibri" pitchFamily="34" charset="0"/>
            </a:endParaRPr>
          </a:p>
          <a:p>
            <a:pPr>
              <a:lnSpc>
                <a:spcPct val="150000"/>
              </a:lnSpc>
            </a:pPr>
            <a:endParaRPr lang="de-AT" sz="3800" b="1" cap="small" dirty="0" smtClean="0">
              <a:solidFill>
                <a:schemeClr val="tx1"/>
              </a:solidFill>
              <a:latin typeface="Calibri" pitchFamily="34" charset="0"/>
            </a:endParaRPr>
          </a:p>
          <a:p>
            <a:pPr>
              <a:lnSpc>
                <a:spcPct val="150000"/>
              </a:lnSpc>
            </a:pPr>
            <a:endParaRPr lang="de-AT" sz="3800" b="1" cap="small" dirty="0" smtClean="0">
              <a:solidFill>
                <a:schemeClr val="tx1"/>
              </a:solidFill>
              <a:latin typeface="Calibri" pitchFamily="34" charset="0"/>
            </a:endParaRPr>
          </a:p>
          <a:p>
            <a:pPr>
              <a:lnSpc>
                <a:spcPct val="150000"/>
              </a:lnSpc>
            </a:pPr>
            <a:endParaRPr lang="de-AT" sz="3800" b="1" cap="small" dirty="0" smtClean="0">
              <a:solidFill>
                <a:schemeClr val="tx1"/>
              </a:solidFill>
              <a:latin typeface="Calibri" pitchFamily="34" charset="0"/>
            </a:endParaRPr>
          </a:p>
          <a:p>
            <a:pPr>
              <a:lnSpc>
                <a:spcPct val="130000"/>
              </a:lnSpc>
            </a:pPr>
            <a:endParaRPr lang="de-AT" sz="4000" b="1" cap="small" dirty="0" smtClean="0">
              <a:solidFill>
                <a:schemeClr val="tx1"/>
              </a:solidFill>
              <a:latin typeface="Calibri" pitchFamily="34" charset="0"/>
            </a:endParaRPr>
          </a:p>
          <a:p>
            <a:pPr>
              <a:lnSpc>
                <a:spcPct val="130000"/>
              </a:lnSpc>
            </a:pPr>
            <a:endParaRPr lang="de-AT" sz="4000" b="1" cap="small" dirty="0" smtClean="0">
              <a:solidFill>
                <a:schemeClr val="tx1"/>
              </a:solidFill>
              <a:latin typeface="Calibri" pitchFamily="34" charset="0"/>
            </a:endParaRPr>
          </a:p>
          <a:p>
            <a:pPr>
              <a:lnSpc>
                <a:spcPct val="130000"/>
              </a:lnSpc>
            </a:pPr>
            <a:r>
              <a:rPr lang="de-AT" sz="4000" b="1" cap="small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3 Thesen</a:t>
            </a:r>
            <a:endParaRPr lang="de-AT" sz="2500" cap="small" dirty="0" smtClean="0">
              <a:solidFill>
                <a:schemeClr val="bg1">
                  <a:lumMod val="50000"/>
                </a:schemeClr>
              </a:solidFill>
              <a:latin typeface="Calibri" pitchFamily="34" charset="0"/>
            </a:endParaRPr>
          </a:p>
          <a:p>
            <a:pPr algn="ctr"/>
            <a:r>
              <a:rPr lang="de-AT" sz="2500" b="1" cap="small" dirty="0" smtClean="0">
                <a:solidFill>
                  <a:schemeClr val="tx1"/>
                </a:solidFill>
                <a:latin typeface="Calibri" pitchFamily="34" charset="0"/>
              </a:rPr>
              <a:t>(1) Durch E-Learning gelingt eine differenzierte und zugleich individualisierte Vermittlung des Lehrgegenstandes!</a:t>
            </a:r>
          </a:p>
          <a:p>
            <a:pPr algn="ctr"/>
            <a:endParaRPr lang="de-AT" sz="2500" b="1" cap="small" dirty="0" smtClean="0">
              <a:solidFill>
                <a:schemeClr val="tx1"/>
              </a:solidFill>
              <a:latin typeface="Calibri" pitchFamily="34" charset="0"/>
            </a:endParaRPr>
          </a:p>
          <a:p>
            <a:pPr algn="ctr"/>
            <a:r>
              <a:rPr lang="de-AT" sz="2500" b="1" cap="small" dirty="0" smtClean="0">
                <a:solidFill>
                  <a:schemeClr val="tx1"/>
                </a:solidFill>
                <a:latin typeface="Calibri" pitchFamily="34" charset="0"/>
              </a:rPr>
              <a:t>(2)E-Learning verändert die </a:t>
            </a:r>
          </a:p>
          <a:p>
            <a:pPr algn="ctr"/>
            <a:r>
              <a:rPr lang="de-AT" sz="2500" b="1" cap="small" dirty="0" smtClean="0">
                <a:solidFill>
                  <a:schemeClr val="tx1"/>
                </a:solidFill>
                <a:latin typeface="Calibri" pitchFamily="34" charset="0"/>
              </a:rPr>
              <a:t>Schülerinnen/Schüler und </a:t>
            </a:r>
          </a:p>
          <a:p>
            <a:pPr algn="ctr"/>
            <a:r>
              <a:rPr lang="de-AT" sz="2500" b="1" cap="small" dirty="0" smtClean="0">
                <a:solidFill>
                  <a:schemeClr val="tx1"/>
                </a:solidFill>
                <a:latin typeface="Calibri" pitchFamily="34" charset="0"/>
              </a:rPr>
              <a:t>Lehrerinnen/Lehrer-Beziehung. </a:t>
            </a:r>
          </a:p>
          <a:p>
            <a:pPr algn="ctr"/>
            <a:r>
              <a:rPr lang="de-AT" sz="2500" b="1" cap="small" dirty="0" smtClean="0">
                <a:solidFill>
                  <a:schemeClr val="tx1"/>
                </a:solidFill>
                <a:latin typeface="Calibri" pitchFamily="34" charset="0"/>
              </a:rPr>
              <a:t>Konsequenzen: Neue Rollenverteilung und neue Aufgabenbereiche!</a:t>
            </a:r>
          </a:p>
          <a:p>
            <a:pPr algn="ctr"/>
            <a:endParaRPr lang="de-AT" sz="2500" b="1" cap="small" dirty="0" smtClean="0">
              <a:solidFill>
                <a:schemeClr val="tx1"/>
              </a:solidFill>
              <a:latin typeface="Calibri" pitchFamily="34" charset="0"/>
            </a:endParaRPr>
          </a:p>
          <a:p>
            <a:pPr algn="ctr"/>
            <a:r>
              <a:rPr lang="de-AT" sz="2500" b="1" cap="small" dirty="0" smtClean="0">
                <a:solidFill>
                  <a:schemeClr val="tx1"/>
                </a:solidFill>
                <a:latin typeface="Calibri" pitchFamily="34" charset="0"/>
              </a:rPr>
              <a:t>(3)E-Learning fördert die Selbsttätigkeit und Selbstständigkeit der Schülerinnen und Schüler!</a:t>
            </a:r>
          </a:p>
          <a:p>
            <a:pPr algn="ctr">
              <a:lnSpc>
                <a:spcPct val="130000"/>
              </a:lnSpc>
            </a:pPr>
            <a:endParaRPr lang="de-AT" sz="2500" b="1" cap="small" dirty="0" smtClean="0">
              <a:solidFill>
                <a:schemeClr val="accent1">
                  <a:lumMod val="75000"/>
                </a:schemeClr>
              </a:solidFill>
              <a:latin typeface="Calibri" pitchFamily="34" charset="0"/>
            </a:endParaRPr>
          </a:p>
          <a:p>
            <a:pPr>
              <a:lnSpc>
                <a:spcPct val="150000"/>
              </a:lnSpc>
            </a:pPr>
            <a:endParaRPr lang="de-AT" sz="3500" b="1" dirty="0" smtClean="0">
              <a:solidFill>
                <a:schemeClr val="tx1"/>
              </a:solidFill>
              <a:latin typeface="Calibri" pitchFamily="34" charset="0"/>
            </a:endParaRPr>
          </a:p>
          <a:p>
            <a:endParaRPr lang="de-AT" sz="2500" b="1" dirty="0" smtClean="0">
              <a:solidFill>
                <a:schemeClr val="tx1"/>
              </a:solidFill>
              <a:latin typeface="Calibri" pitchFamily="34" charset="0"/>
            </a:endParaRPr>
          </a:p>
          <a:p>
            <a:endParaRPr lang="de-AT" sz="2500" b="1" dirty="0" smtClean="0">
              <a:solidFill>
                <a:schemeClr val="tx1"/>
              </a:solidFill>
              <a:latin typeface="Calibri" pitchFamily="34" charset="0"/>
            </a:endParaRPr>
          </a:p>
          <a:p>
            <a:endParaRPr lang="de-AT" sz="2500" b="1" dirty="0" smtClean="0">
              <a:solidFill>
                <a:schemeClr val="tx1"/>
              </a:solidFill>
              <a:latin typeface="Calibri" pitchFamily="34" charset="0"/>
            </a:endParaRPr>
          </a:p>
          <a:p>
            <a:endParaRPr lang="de-AT" sz="2500" b="1" dirty="0" smtClean="0">
              <a:solidFill>
                <a:schemeClr val="tx1"/>
              </a:solidFill>
              <a:latin typeface="Calibri" pitchFamily="34" charset="0"/>
            </a:endParaRPr>
          </a:p>
          <a:p>
            <a:endParaRPr lang="de-AT" sz="2500" b="1" dirty="0" smtClean="0">
              <a:solidFill>
                <a:schemeClr val="tx1"/>
              </a:solidFill>
              <a:latin typeface="Calibri" pitchFamily="34" charset="0"/>
            </a:endParaRPr>
          </a:p>
          <a:p>
            <a:endParaRPr lang="de-AT" sz="2500" b="1" dirty="0" smtClean="0">
              <a:solidFill>
                <a:schemeClr val="tx1"/>
              </a:solidFill>
              <a:latin typeface="Calibri" pitchFamily="34" charset="0"/>
            </a:endParaRPr>
          </a:p>
          <a:p>
            <a:endParaRPr lang="de-AT" sz="2000" dirty="0" smtClean="0">
              <a:solidFill>
                <a:schemeClr val="tx1"/>
              </a:solidFill>
              <a:latin typeface="Calibri" pitchFamily="34" charset="0"/>
            </a:endParaRPr>
          </a:p>
          <a:p>
            <a:r>
              <a:rPr lang="de-AT" sz="2000" dirty="0" smtClean="0">
                <a:solidFill>
                  <a:schemeClr val="tx1"/>
                </a:solidFill>
                <a:latin typeface="Calibri" pitchFamily="34" charset="0"/>
              </a:rPr>
              <a:t> </a:t>
            </a:r>
          </a:p>
          <a:p>
            <a:endParaRPr lang="de-AT" sz="2000" dirty="0" smtClean="0">
              <a:solidFill>
                <a:schemeClr val="tx1"/>
              </a:solidFill>
              <a:latin typeface="Calibri" pitchFamily="34" charset="0"/>
            </a:endParaRPr>
          </a:p>
          <a:p>
            <a:endParaRPr lang="de-AT" sz="20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12" name="Rechteck 11"/>
          <p:cNvSpPr/>
          <p:nvPr/>
        </p:nvSpPr>
        <p:spPr>
          <a:xfrm>
            <a:off x="1115616" y="6381328"/>
            <a:ext cx="7848872" cy="28803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de-AT" sz="160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Barbara Mauerhofer                                                        </a:t>
            </a:r>
            <a:r>
              <a:rPr lang="de-AT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E-Learning im Mathematikunterricht </a:t>
            </a:r>
          </a:p>
          <a:p>
            <a:pPr algn="r"/>
            <a:r>
              <a:rPr lang="de-AT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Differenzierung und Individualisierung im Mathematikunterricht mit E-Learning</a:t>
            </a:r>
            <a:endParaRPr lang="de-AT" dirty="0">
              <a:solidFill>
                <a:schemeClr val="bg1">
                  <a:lumMod val="50000"/>
                </a:schemeClr>
              </a:solidFill>
              <a:latin typeface="Calibri" pitchFamily="34" charset="0"/>
            </a:endParaRPr>
          </a:p>
        </p:txBody>
      </p:sp>
      <p:sp>
        <p:nvSpPr>
          <p:cNvPr id="16" name="Textfeld 15"/>
          <p:cNvSpPr txBox="1"/>
          <p:nvPr/>
        </p:nvSpPr>
        <p:spPr>
          <a:xfrm>
            <a:off x="395536" y="5733256"/>
            <a:ext cx="504056" cy="3847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AT" sz="1900" b="1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</a:rPr>
              <a:t>28</a:t>
            </a:r>
            <a:endParaRPr lang="de-AT" sz="1900" b="1" dirty="0">
              <a:solidFill>
                <a:schemeClr val="bg1">
                  <a:lumMod val="95000"/>
                </a:schemeClr>
              </a:solidFill>
              <a:latin typeface="Calibri" pitchFamily="34" charset="0"/>
            </a:endParaRPr>
          </a:p>
        </p:txBody>
      </p:sp>
      <p:sp>
        <p:nvSpPr>
          <p:cNvPr id="17" name="Titel 7"/>
          <p:cNvSpPr>
            <a:spLocks noGrp="1"/>
          </p:cNvSpPr>
          <p:nvPr>
            <p:ph type="ctrTitle"/>
          </p:nvPr>
        </p:nvSpPr>
        <p:spPr>
          <a:xfrm>
            <a:off x="755576" y="188640"/>
            <a:ext cx="8388424" cy="864096"/>
          </a:xfrm>
        </p:spPr>
        <p:txBody>
          <a:bodyPr>
            <a:noAutofit/>
          </a:bodyPr>
          <a:lstStyle>
            <a:lvl1pPr>
              <a:defRPr b="1"/>
            </a:lvl1pPr>
          </a:lstStyle>
          <a:p>
            <a:pPr algn="r"/>
            <a:r>
              <a:rPr kumimoji="0" lang="de-DE" sz="6000" dirty="0" smtClean="0">
                <a:solidFill>
                  <a:schemeClr val="tx1"/>
                </a:solidFill>
                <a:latin typeface="Calibri" pitchFamily="34" charset="0"/>
              </a:rPr>
              <a:t/>
            </a:r>
            <a:br>
              <a:rPr kumimoji="0" lang="de-DE" sz="6000" dirty="0" smtClean="0">
                <a:solidFill>
                  <a:schemeClr val="tx1"/>
                </a:solidFill>
                <a:latin typeface="Calibri" pitchFamily="34" charset="0"/>
              </a:rPr>
            </a:br>
            <a:r>
              <a:rPr lang="de-DE" sz="6000" dirty="0" smtClean="0">
                <a:solidFill>
                  <a:schemeClr val="tx1"/>
                </a:solidFill>
                <a:latin typeface="Calibri" pitchFamily="34" charset="0"/>
              </a:rPr>
              <a:t/>
            </a:r>
            <a:br>
              <a:rPr lang="de-DE" sz="6000" dirty="0" smtClean="0">
                <a:solidFill>
                  <a:schemeClr val="tx1"/>
                </a:solidFill>
                <a:latin typeface="Calibri" pitchFamily="34" charset="0"/>
              </a:rPr>
            </a:br>
            <a:r>
              <a:rPr lang="de-DE" sz="6000" dirty="0" smtClean="0">
                <a:solidFill>
                  <a:schemeClr val="tx1"/>
                </a:solidFill>
                <a:latin typeface="Calibri" pitchFamily="34" charset="0"/>
              </a:rPr>
              <a:t/>
            </a:r>
            <a:br>
              <a:rPr lang="de-DE" sz="6000" dirty="0" smtClean="0">
                <a:solidFill>
                  <a:schemeClr val="tx1"/>
                </a:solidFill>
                <a:latin typeface="Calibri" pitchFamily="34" charset="0"/>
              </a:rPr>
            </a:br>
            <a:r>
              <a:rPr lang="de-DE" sz="6000" dirty="0" smtClean="0">
                <a:solidFill>
                  <a:schemeClr val="tx1"/>
                </a:solidFill>
                <a:latin typeface="Calibri" pitchFamily="34" charset="0"/>
              </a:rPr>
              <a:t/>
            </a:r>
            <a:br>
              <a:rPr lang="de-DE" sz="6000" dirty="0" smtClean="0">
                <a:solidFill>
                  <a:schemeClr val="tx1"/>
                </a:solidFill>
                <a:latin typeface="Calibri" pitchFamily="34" charset="0"/>
              </a:rPr>
            </a:br>
            <a:r>
              <a:rPr lang="de-DE" sz="6000" dirty="0" smtClean="0">
                <a:solidFill>
                  <a:schemeClr val="tx1"/>
                </a:solidFill>
                <a:latin typeface="Calibri" pitchFamily="34" charset="0"/>
              </a:rPr>
              <a:t/>
            </a:r>
            <a:br>
              <a:rPr lang="de-DE" sz="6000" dirty="0" smtClean="0">
                <a:solidFill>
                  <a:schemeClr val="tx1"/>
                </a:solidFill>
                <a:latin typeface="Calibri" pitchFamily="34" charset="0"/>
              </a:rPr>
            </a:br>
            <a:r>
              <a:rPr lang="de-DE" sz="6000" dirty="0" smtClean="0">
                <a:solidFill>
                  <a:schemeClr val="tx1"/>
                </a:solidFill>
                <a:latin typeface="Calibri" pitchFamily="34" charset="0"/>
              </a:rPr>
              <a:t/>
            </a:r>
            <a:br>
              <a:rPr lang="de-DE" sz="6000" dirty="0" smtClean="0">
                <a:solidFill>
                  <a:schemeClr val="tx1"/>
                </a:solidFill>
                <a:latin typeface="Calibri" pitchFamily="34" charset="0"/>
              </a:rPr>
            </a:br>
            <a:r>
              <a:rPr lang="de-DE" sz="6000" dirty="0" smtClean="0">
                <a:solidFill>
                  <a:schemeClr val="tx1"/>
                </a:solidFill>
                <a:latin typeface="Calibri" pitchFamily="34" charset="0"/>
              </a:rPr>
              <a:t/>
            </a:r>
            <a:br>
              <a:rPr lang="de-DE" sz="6000" dirty="0" smtClean="0">
                <a:solidFill>
                  <a:schemeClr val="tx1"/>
                </a:solidFill>
                <a:latin typeface="Calibri" pitchFamily="34" charset="0"/>
              </a:rPr>
            </a:br>
            <a:r>
              <a:rPr lang="de-DE" sz="5300" dirty="0" smtClean="0">
                <a:latin typeface="Calibri" pitchFamily="34" charset="0"/>
              </a:rPr>
              <a:t>1.Forschungsfragen &amp; Thesen</a:t>
            </a:r>
            <a:endParaRPr kumimoji="0" lang="en-US" sz="5300" dirty="0">
              <a:latin typeface="Calibri" pitchFamily="34" charset="0"/>
            </a:endParaRP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7"/>
          <p:cNvSpPr>
            <a:spLocks noGrp="1"/>
          </p:cNvSpPr>
          <p:nvPr>
            <p:ph type="ctrTitle"/>
          </p:nvPr>
        </p:nvSpPr>
        <p:spPr>
          <a:xfrm>
            <a:off x="1079104" y="188640"/>
            <a:ext cx="8064896" cy="864096"/>
          </a:xfrm>
        </p:spPr>
        <p:txBody>
          <a:bodyPr>
            <a:noAutofit/>
          </a:bodyPr>
          <a:lstStyle>
            <a:lvl1pPr>
              <a:defRPr b="1"/>
            </a:lvl1pPr>
          </a:lstStyle>
          <a:p>
            <a:pPr algn="r"/>
            <a:r>
              <a:rPr kumimoji="0" lang="de-DE" sz="6000" dirty="0" smtClean="0">
                <a:solidFill>
                  <a:schemeClr val="tx1"/>
                </a:solidFill>
                <a:latin typeface="Calibri" pitchFamily="34" charset="0"/>
              </a:rPr>
              <a:t/>
            </a:r>
            <a:br>
              <a:rPr kumimoji="0" lang="de-DE" sz="6000" dirty="0" smtClean="0">
                <a:solidFill>
                  <a:schemeClr val="tx1"/>
                </a:solidFill>
                <a:latin typeface="Calibri" pitchFamily="34" charset="0"/>
              </a:rPr>
            </a:br>
            <a:r>
              <a:rPr lang="de-DE" sz="6000" dirty="0" smtClean="0">
                <a:solidFill>
                  <a:schemeClr val="tx1"/>
                </a:solidFill>
                <a:latin typeface="Calibri" pitchFamily="34" charset="0"/>
              </a:rPr>
              <a:t/>
            </a:r>
            <a:br>
              <a:rPr lang="de-DE" sz="6000" dirty="0" smtClean="0">
                <a:solidFill>
                  <a:schemeClr val="tx1"/>
                </a:solidFill>
                <a:latin typeface="Calibri" pitchFamily="34" charset="0"/>
              </a:rPr>
            </a:br>
            <a:r>
              <a:rPr lang="de-DE" sz="6000" dirty="0" smtClean="0">
                <a:solidFill>
                  <a:schemeClr val="tx1"/>
                </a:solidFill>
                <a:latin typeface="Calibri" pitchFamily="34" charset="0"/>
              </a:rPr>
              <a:t/>
            </a:r>
            <a:br>
              <a:rPr lang="de-DE" sz="6000" dirty="0" smtClean="0">
                <a:solidFill>
                  <a:schemeClr val="tx1"/>
                </a:solidFill>
                <a:latin typeface="Calibri" pitchFamily="34" charset="0"/>
              </a:rPr>
            </a:br>
            <a:r>
              <a:rPr lang="de-DE" sz="6000" dirty="0" smtClean="0">
                <a:solidFill>
                  <a:schemeClr val="tx1"/>
                </a:solidFill>
                <a:latin typeface="Calibri" pitchFamily="34" charset="0"/>
              </a:rPr>
              <a:t/>
            </a:r>
            <a:br>
              <a:rPr lang="de-DE" sz="6000" dirty="0" smtClean="0">
                <a:solidFill>
                  <a:schemeClr val="tx1"/>
                </a:solidFill>
                <a:latin typeface="Calibri" pitchFamily="34" charset="0"/>
              </a:rPr>
            </a:br>
            <a:r>
              <a:rPr lang="de-DE" sz="6000" dirty="0" smtClean="0">
                <a:solidFill>
                  <a:schemeClr val="tx1"/>
                </a:solidFill>
                <a:latin typeface="Calibri" pitchFamily="34" charset="0"/>
              </a:rPr>
              <a:t/>
            </a:r>
            <a:br>
              <a:rPr lang="de-DE" sz="6000" dirty="0" smtClean="0">
                <a:solidFill>
                  <a:schemeClr val="tx1"/>
                </a:solidFill>
                <a:latin typeface="Calibri" pitchFamily="34" charset="0"/>
              </a:rPr>
            </a:br>
            <a:r>
              <a:rPr lang="de-DE" sz="6000" dirty="0" smtClean="0">
                <a:solidFill>
                  <a:schemeClr val="tx1"/>
                </a:solidFill>
                <a:latin typeface="Calibri" pitchFamily="34" charset="0"/>
              </a:rPr>
              <a:t/>
            </a:r>
            <a:br>
              <a:rPr lang="de-DE" sz="6000" dirty="0" smtClean="0">
                <a:solidFill>
                  <a:schemeClr val="tx1"/>
                </a:solidFill>
                <a:latin typeface="Calibri" pitchFamily="34" charset="0"/>
              </a:rPr>
            </a:br>
            <a:r>
              <a:rPr lang="de-DE" sz="6000" dirty="0" smtClean="0">
                <a:solidFill>
                  <a:schemeClr val="tx1"/>
                </a:solidFill>
                <a:latin typeface="Calibri" pitchFamily="34" charset="0"/>
              </a:rPr>
              <a:t/>
            </a:r>
            <a:br>
              <a:rPr lang="de-DE" sz="6000" dirty="0" smtClean="0">
                <a:solidFill>
                  <a:schemeClr val="tx1"/>
                </a:solidFill>
                <a:latin typeface="Calibri" pitchFamily="34" charset="0"/>
              </a:rPr>
            </a:br>
            <a:r>
              <a:rPr lang="de-DE" sz="5700" dirty="0" smtClean="0">
                <a:latin typeface="Calibri" pitchFamily="34" charset="0"/>
              </a:rPr>
              <a:t>2.Theoretische Grundlagen</a:t>
            </a:r>
            <a:endParaRPr kumimoji="0" lang="en-US" sz="5700" dirty="0">
              <a:latin typeface="Calibri" pitchFamily="34" charset="0"/>
            </a:endParaRPr>
          </a:p>
        </p:txBody>
      </p:sp>
      <p:sp>
        <p:nvSpPr>
          <p:cNvPr id="7" name="Rechteck 6"/>
          <p:cNvSpPr/>
          <p:nvPr/>
        </p:nvSpPr>
        <p:spPr>
          <a:xfrm>
            <a:off x="1115616" y="6381328"/>
            <a:ext cx="7848872" cy="28803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de-AT" sz="1450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</a:rPr>
              <a:t>E-Learning im Mathematikunterricht: </a:t>
            </a:r>
          </a:p>
          <a:p>
            <a:pPr algn="r"/>
            <a:r>
              <a:rPr lang="de-AT" sz="1450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</a:rPr>
              <a:t>Differenzierung und Individualisierung im Mathematikunterricht mit E-Learning</a:t>
            </a:r>
            <a:endParaRPr lang="de-AT" sz="1450" dirty="0">
              <a:solidFill>
                <a:schemeClr val="bg1">
                  <a:lumMod val="65000"/>
                </a:schemeClr>
              </a:solidFill>
              <a:latin typeface="Calibri" pitchFamily="34" charset="0"/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827584" y="2056726"/>
            <a:ext cx="8100392" cy="169424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de-AT" sz="3000" b="1" dirty="0" smtClean="0">
              <a:solidFill>
                <a:schemeClr val="tx1"/>
              </a:solidFill>
              <a:latin typeface="Calibri" pitchFamily="34" charset="0"/>
            </a:endParaRPr>
          </a:p>
          <a:p>
            <a:endParaRPr lang="de-AT" sz="3000" b="1" dirty="0" smtClean="0">
              <a:solidFill>
                <a:schemeClr val="tx1"/>
              </a:solidFill>
              <a:latin typeface="Calibri" pitchFamily="34" charset="0"/>
            </a:endParaRPr>
          </a:p>
          <a:p>
            <a:endParaRPr lang="de-AT" sz="3000" b="1" dirty="0" smtClean="0">
              <a:solidFill>
                <a:schemeClr val="tx1"/>
              </a:solidFill>
              <a:latin typeface="Calibri" pitchFamily="34" charset="0"/>
            </a:endParaRPr>
          </a:p>
          <a:p>
            <a:endParaRPr lang="de-AT" sz="3000" b="1" dirty="0" smtClean="0">
              <a:solidFill>
                <a:schemeClr val="tx1"/>
              </a:solidFill>
              <a:latin typeface="Calibri" pitchFamily="34" charset="0"/>
            </a:endParaRPr>
          </a:p>
          <a:p>
            <a:endParaRPr lang="de-AT" sz="3000" b="1" dirty="0" smtClean="0">
              <a:solidFill>
                <a:schemeClr val="tx1"/>
              </a:solidFill>
              <a:latin typeface="Calibri" pitchFamily="34" charset="0"/>
            </a:endParaRPr>
          </a:p>
          <a:p>
            <a:endParaRPr lang="de-AT" sz="3000" b="1" dirty="0" smtClean="0">
              <a:solidFill>
                <a:schemeClr val="tx1"/>
              </a:solidFill>
              <a:latin typeface="Calibri" pitchFamily="34" charset="0"/>
            </a:endParaRPr>
          </a:p>
          <a:p>
            <a:endParaRPr lang="de-AT" sz="3000" b="1" dirty="0" smtClean="0">
              <a:solidFill>
                <a:schemeClr val="tx1"/>
              </a:solidFill>
              <a:latin typeface="Calibri" pitchFamily="34" charset="0"/>
            </a:endParaRPr>
          </a:p>
          <a:p>
            <a:pPr>
              <a:lnSpc>
                <a:spcPct val="150000"/>
              </a:lnSpc>
              <a:buFont typeface="Courier New" pitchFamily="49" charset="0"/>
              <a:buChar char="o"/>
            </a:pPr>
            <a:endParaRPr lang="de-AT" sz="3300" b="1" cap="small" dirty="0" smtClean="0">
              <a:solidFill>
                <a:schemeClr val="tx1"/>
              </a:solidFill>
              <a:latin typeface="Calibri" pitchFamily="34" charset="0"/>
            </a:endParaRPr>
          </a:p>
          <a:p>
            <a:pPr lvl="1">
              <a:lnSpc>
                <a:spcPct val="150000"/>
              </a:lnSpc>
            </a:pPr>
            <a:endParaRPr lang="de-AT" sz="3300" b="1" cap="small" dirty="0" smtClean="0">
              <a:solidFill>
                <a:schemeClr val="tx1"/>
              </a:solidFill>
              <a:latin typeface="Calibri" pitchFamily="34" charset="0"/>
            </a:endParaRPr>
          </a:p>
          <a:p>
            <a:pPr lvl="1">
              <a:lnSpc>
                <a:spcPct val="150000"/>
              </a:lnSpc>
            </a:pPr>
            <a:endParaRPr lang="de-AT" sz="3300" b="1" cap="small" dirty="0" smtClean="0">
              <a:solidFill>
                <a:schemeClr val="tx1"/>
              </a:solidFill>
              <a:latin typeface="Calibri" pitchFamily="34" charset="0"/>
            </a:endParaRPr>
          </a:p>
          <a:p>
            <a:pPr lvl="1">
              <a:lnSpc>
                <a:spcPct val="130000"/>
              </a:lnSpc>
              <a:buBlip>
                <a:blip r:embed="rId2"/>
              </a:buBlip>
            </a:pPr>
            <a:r>
              <a:rPr lang="de-AT" sz="3500" cap="small" dirty="0" smtClean="0">
                <a:solidFill>
                  <a:schemeClr val="tx1"/>
                </a:solidFill>
                <a:latin typeface="Calibri" pitchFamily="34" charset="0"/>
              </a:rPr>
              <a:t>Heterogenität </a:t>
            </a:r>
          </a:p>
          <a:p>
            <a:pPr lvl="1">
              <a:lnSpc>
                <a:spcPct val="130000"/>
              </a:lnSpc>
              <a:buBlip>
                <a:blip r:embed="rId2"/>
              </a:buBlip>
            </a:pPr>
            <a:r>
              <a:rPr lang="de-AT" sz="3500" cap="small" dirty="0" smtClean="0">
                <a:solidFill>
                  <a:schemeClr val="tx1"/>
                </a:solidFill>
                <a:latin typeface="Calibri" pitchFamily="34" charset="0"/>
              </a:rPr>
              <a:t>Differenzierung und Individualisierung</a:t>
            </a:r>
          </a:p>
          <a:p>
            <a:pPr lvl="1">
              <a:lnSpc>
                <a:spcPct val="130000"/>
              </a:lnSpc>
              <a:buBlip>
                <a:blip r:embed="rId2"/>
              </a:buBlip>
            </a:pPr>
            <a:r>
              <a:rPr lang="de-AT" sz="3500" cap="small" dirty="0" smtClean="0">
                <a:solidFill>
                  <a:schemeClr val="tx1"/>
                </a:solidFill>
                <a:latin typeface="Calibri" pitchFamily="34" charset="0"/>
              </a:rPr>
              <a:t>E-Learning </a:t>
            </a:r>
          </a:p>
          <a:p>
            <a:pPr lvl="1">
              <a:lnSpc>
                <a:spcPct val="130000"/>
              </a:lnSpc>
              <a:buBlip>
                <a:blip r:embed="rId2"/>
              </a:buBlip>
            </a:pPr>
            <a:r>
              <a:rPr lang="de-AT" sz="3500" cap="small" dirty="0" smtClean="0">
                <a:solidFill>
                  <a:schemeClr val="tx1"/>
                </a:solidFill>
                <a:latin typeface="Calibri" pitchFamily="34" charset="0"/>
              </a:rPr>
              <a:t>Nachhaltigkeit </a:t>
            </a:r>
          </a:p>
          <a:p>
            <a:pPr lvl="1">
              <a:lnSpc>
                <a:spcPct val="130000"/>
              </a:lnSpc>
              <a:buBlip>
                <a:blip r:embed="rId2"/>
              </a:buBlip>
            </a:pPr>
            <a:r>
              <a:rPr lang="de-AT" sz="3500" cap="small" dirty="0" smtClean="0">
                <a:solidFill>
                  <a:schemeClr val="tx1"/>
                </a:solidFill>
                <a:latin typeface="Calibri" pitchFamily="34" charset="0"/>
              </a:rPr>
              <a:t>Ein Konzept für den Unterricht </a:t>
            </a:r>
          </a:p>
          <a:p>
            <a:pPr lvl="1">
              <a:lnSpc>
                <a:spcPct val="130000"/>
              </a:lnSpc>
              <a:buBlip>
                <a:blip r:embed="rId2"/>
              </a:buBlip>
            </a:pPr>
            <a:r>
              <a:rPr lang="de-AT" sz="3500" cap="small" dirty="0" smtClean="0">
                <a:solidFill>
                  <a:schemeClr val="tx1"/>
                </a:solidFill>
                <a:latin typeface="Calibri" pitchFamily="34" charset="0"/>
              </a:rPr>
              <a:t>Differenzierung und Individualisierung</a:t>
            </a:r>
          </a:p>
          <a:p>
            <a:pPr lvl="1">
              <a:lnSpc>
                <a:spcPct val="130000"/>
              </a:lnSpc>
            </a:pPr>
            <a:r>
              <a:rPr lang="de-AT" sz="3500" cap="small" dirty="0" smtClean="0">
                <a:solidFill>
                  <a:schemeClr val="tx1"/>
                </a:solidFill>
                <a:latin typeface="Calibri" pitchFamily="34" charset="0"/>
              </a:rPr>
              <a:t>   im Mathematikunterricht</a:t>
            </a:r>
          </a:p>
          <a:p>
            <a:pPr lvl="1">
              <a:lnSpc>
                <a:spcPct val="130000"/>
              </a:lnSpc>
            </a:pPr>
            <a:r>
              <a:rPr lang="de-AT" sz="3500" cap="small" dirty="0" smtClean="0">
                <a:solidFill>
                  <a:schemeClr val="tx1"/>
                </a:solidFill>
                <a:latin typeface="Calibri" pitchFamily="34" charset="0"/>
              </a:rPr>
              <a:t>  </a:t>
            </a:r>
          </a:p>
          <a:p>
            <a:endParaRPr lang="de-AT" sz="2500" b="1" dirty="0" smtClean="0">
              <a:solidFill>
                <a:schemeClr val="tx1"/>
              </a:solidFill>
              <a:latin typeface="Calibri" pitchFamily="34" charset="0"/>
            </a:endParaRPr>
          </a:p>
          <a:p>
            <a:endParaRPr lang="de-AT" sz="2500" b="1" dirty="0" smtClean="0">
              <a:solidFill>
                <a:schemeClr val="tx1"/>
              </a:solidFill>
              <a:latin typeface="Calibri" pitchFamily="34" charset="0"/>
            </a:endParaRPr>
          </a:p>
          <a:p>
            <a:endParaRPr lang="de-AT" sz="2500" b="1" dirty="0" smtClean="0">
              <a:solidFill>
                <a:schemeClr val="tx1"/>
              </a:solidFill>
              <a:latin typeface="Calibri" pitchFamily="34" charset="0"/>
            </a:endParaRPr>
          </a:p>
          <a:p>
            <a:endParaRPr lang="de-AT" sz="2500" b="1" dirty="0" smtClean="0">
              <a:solidFill>
                <a:schemeClr val="tx1"/>
              </a:solidFill>
              <a:latin typeface="Calibri" pitchFamily="34" charset="0"/>
            </a:endParaRPr>
          </a:p>
          <a:p>
            <a:endParaRPr lang="de-AT" sz="2500" b="1" dirty="0" smtClean="0">
              <a:solidFill>
                <a:schemeClr val="tx1"/>
              </a:solidFill>
              <a:latin typeface="Calibri" pitchFamily="34" charset="0"/>
            </a:endParaRPr>
          </a:p>
          <a:p>
            <a:endParaRPr lang="de-AT" sz="2500" b="1" dirty="0" smtClean="0">
              <a:solidFill>
                <a:schemeClr val="tx1"/>
              </a:solidFill>
              <a:latin typeface="Calibri" pitchFamily="34" charset="0"/>
            </a:endParaRPr>
          </a:p>
          <a:p>
            <a:endParaRPr lang="de-AT" sz="2000" dirty="0" smtClean="0">
              <a:solidFill>
                <a:schemeClr val="tx1"/>
              </a:solidFill>
              <a:latin typeface="Calibri" pitchFamily="34" charset="0"/>
            </a:endParaRPr>
          </a:p>
          <a:p>
            <a:r>
              <a:rPr lang="de-AT" sz="2000" dirty="0" smtClean="0">
                <a:solidFill>
                  <a:schemeClr val="tx1"/>
                </a:solidFill>
                <a:latin typeface="Calibri" pitchFamily="34" charset="0"/>
              </a:rPr>
              <a:t> </a:t>
            </a:r>
          </a:p>
          <a:p>
            <a:endParaRPr lang="de-AT" sz="2000" dirty="0" smtClean="0">
              <a:solidFill>
                <a:schemeClr val="tx1"/>
              </a:solidFill>
              <a:latin typeface="Calibri" pitchFamily="34" charset="0"/>
            </a:endParaRPr>
          </a:p>
          <a:p>
            <a:endParaRPr lang="de-AT" sz="20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683568" y="6453336"/>
            <a:ext cx="1872208" cy="1886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de-AT" sz="1450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</a:rPr>
              <a:t>Barbara Mauerhofer</a:t>
            </a:r>
            <a:endParaRPr lang="de-AT" sz="1450" dirty="0">
              <a:solidFill>
                <a:schemeClr val="bg1">
                  <a:lumMod val="65000"/>
                </a:schemeClr>
              </a:solidFill>
              <a:latin typeface="Calibri" pitchFamily="34" charset="0"/>
            </a:endParaRPr>
          </a:p>
        </p:txBody>
      </p:sp>
      <p:sp>
        <p:nvSpPr>
          <p:cNvPr id="14" name="Textfeld 13"/>
          <p:cNvSpPr txBox="1"/>
          <p:nvPr/>
        </p:nvSpPr>
        <p:spPr>
          <a:xfrm>
            <a:off x="395536" y="5733256"/>
            <a:ext cx="504056" cy="3847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AT" sz="1900" b="1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</a:rPr>
              <a:t>27</a:t>
            </a:r>
            <a:endParaRPr lang="de-AT" sz="1900" b="1" dirty="0">
              <a:solidFill>
                <a:schemeClr val="bg1">
                  <a:lumMod val="95000"/>
                </a:schemeClr>
              </a:solidFill>
              <a:latin typeface="Calibri" pitchFamily="34" charset="0"/>
            </a:endParaRPr>
          </a:p>
        </p:txBody>
      </p:sp>
      <p:sp>
        <p:nvSpPr>
          <p:cNvPr id="15" name="Rechteck 14"/>
          <p:cNvSpPr/>
          <p:nvPr/>
        </p:nvSpPr>
        <p:spPr>
          <a:xfrm>
            <a:off x="1043608" y="1340768"/>
            <a:ext cx="504056" cy="100811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sz="3000" b="1" dirty="0" smtClean="0">
                <a:solidFill>
                  <a:schemeClr val="tx1"/>
                </a:solidFill>
                <a:latin typeface="Calibri" pitchFamily="34" charset="0"/>
              </a:rPr>
              <a:t>2</a:t>
            </a:r>
            <a:endParaRPr lang="de-AT" sz="3000" b="1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16" name="Rechteck 15"/>
          <p:cNvSpPr/>
          <p:nvPr/>
        </p:nvSpPr>
        <p:spPr>
          <a:xfrm>
            <a:off x="1043608" y="2708920"/>
            <a:ext cx="504056" cy="100811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sz="3000" b="1" dirty="0" smtClean="0">
                <a:solidFill>
                  <a:schemeClr val="tx1"/>
                </a:solidFill>
                <a:latin typeface="Calibri" pitchFamily="34" charset="0"/>
              </a:rPr>
              <a:t>3</a:t>
            </a:r>
            <a:endParaRPr lang="de-AT" sz="3000" b="1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17" name="Rechteck 16"/>
          <p:cNvSpPr/>
          <p:nvPr/>
        </p:nvSpPr>
        <p:spPr>
          <a:xfrm>
            <a:off x="1043608" y="4005064"/>
            <a:ext cx="504056" cy="504056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sz="3000" b="1" dirty="0" smtClean="0">
                <a:solidFill>
                  <a:schemeClr val="tx1"/>
                </a:solidFill>
                <a:latin typeface="Calibri" pitchFamily="34" charset="0"/>
              </a:rPr>
              <a:t>4</a:t>
            </a:r>
            <a:endParaRPr lang="de-AT" sz="3000" b="1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18" name="Rechteck 17"/>
          <p:cNvSpPr/>
          <p:nvPr/>
        </p:nvSpPr>
        <p:spPr>
          <a:xfrm>
            <a:off x="1043608" y="4725144"/>
            <a:ext cx="504056" cy="504056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sz="3000" b="1" dirty="0" smtClean="0">
                <a:solidFill>
                  <a:schemeClr val="tx1"/>
                </a:solidFill>
                <a:latin typeface="Calibri" pitchFamily="34" charset="0"/>
              </a:rPr>
              <a:t>5</a:t>
            </a:r>
            <a:endParaRPr lang="de-AT" sz="3000" b="1" dirty="0">
              <a:solidFill>
                <a:schemeClr val="tx1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7"/>
          <p:cNvSpPr>
            <a:spLocks noGrp="1"/>
          </p:cNvSpPr>
          <p:nvPr>
            <p:ph type="ctrTitle"/>
          </p:nvPr>
        </p:nvSpPr>
        <p:spPr>
          <a:xfrm>
            <a:off x="1079104" y="188640"/>
            <a:ext cx="8064896" cy="864096"/>
          </a:xfrm>
        </p:spPr>
        <p:txBody>
          <a:bodyPr>
            <a:noAutofit/>
          </a:bodyPr>
          <a:lstStyle>
            <a:lvl1pPr>
              <a:defRPr b="1"/>
            </a:lvl1pPr>
          </a:lstStyle>
          <a:p>
            <a:pPr algn="r"/>
            <a:r>
              <a:rPr kumimoji="0" lang="de-DE" sz="6000" dirty="0" smtClean="0">
                <a:solidFill>
                  <a:schemeClr val="tx1"/>
                </a:solidFill>
                <a:latin typeface="Calibri" pitchFamily="34" charset="0"/>
              </a:rPr>
              <a:t/>
            </a:r>
            <a:br>
              <a:rPr kumimoji="0" lang="de-DE" sz="6000" dirty="0" smtClean="0">
                <a:solidFill>
                  <a:schemeClr val="tx1"/>
                </a:solidFill>
                <a:latin typeface="Calibri" pitchFamily="34" charset="0"/>
              </a:rPr>
            </a:br>
            <a:r>
              <a:rPr lang="de-DE" sz="6000" dirty="0" smtClean="0">
                <a:solidFill>
                  <a:schemeClr val="tx1"/>
                </a:solidFill>
                <a:latin typeface="Calibri" pitchFamily="34" charset="0"/>
              </a:rPr>
              <a:t/>
            </a:r>
            <a:br>
              <a:rPr lang="de-DE" sz="6000" dirty="0" smtClean="0">
                <a:solidFill>
                  <a:schemeClr val="tx1"/>
                </a:solidFill>
                <a:latin typeface="Calibri" pitchFamily="34" charset="0"/>
              </a:rPr>
            </a:br>
            <a:r>
              <a:rPr lang="de-DE" sz="6000" dirty="0" smtClean="0">
                <a:solidFill>
                  <a:schemeClr val="tx1"/>
                </a:solidFill>
                <a:latin typeface="Calibri" pitchFamily="34" charset="0"/>
              </a:rPr>
              <a:t/>
            </a:r>
            <a:br>
              <a:rPr lang="de-DE" sz="6000" dirty="0" smtClean="0">
                <a:solidFill>
                  <a:schemeClr val="tx1"/>
                </a:solidFill>
                <a:latin typeface="Calibri" pitchFamily="34" charset="0"/>
              </a:rPr>
            </a:br>
            <a:r>
              <a:rPr lang="de-DE" sz="6000" dirty="0" smtClean="0">
                <a:solidFill>
                  <a:schemeClr val="tx1"/>
                </a:solidFill>
                <a:latin typeface="Calibri" pitchFamily="34" charset="0"/>
              </a:rPr>
              <a:t/>
            </a:r>
            <a:br>
              <a:rPr lang="de-DE" sz="6000" dirty="0" smtClean="0">
                <a:solidFill>
                  <a:schemeClr val="tx1"/>
                </a:solidFill>
                <a:latin typeface="Calibri" pitchFamily="34" charset="0"/>
              </a:rPr>
            </a:br>
            <a:r>
              <a:rPr lang="de-DE" sz="6000" dirty="0" smtClean="0">
                <a:solidFill>
                  <a:schemeClr val="tx1"/>
                </a:solidFill>
                <a:latin typeface="Calibri" pitchFamily="34" charset="0"/>
              </a:rPr>
              <a:t/>
            </a:r>
            <a:br>
              <a:rPr lang="de-DE" sz="6000" dirty="0" smtClean="0">
                <a:solidFill>
                  <a:schemeClr val="tx1"/>
                </a:solidFill>
                <a:latin typeface="Calibri" pitchFamily="34" charset="0"/>
              </a:rPr>
            </a:br>
            <a:r>
              <a:rPr lang="de-DE" sz="6000" dirty="0" smtClean="0">
                <a:solidFill>
                  <a:schemeClr val="tx1"/>
                </a:solidFill>
                <a:latin typeface="Calibri" pitchFamily="34" charset="0"/>
              </a:rPr>
              <a:t/>
            </a:r>
            <a:br>
              <a:rPr lang="de-DE" sz="6000" dirty="0" smtClean="0">
                <a:solidFill>
                  <a:schemeClr val="tx1"/>
                </a:solidFill>
                <a:latin typeface="Calibri" pitchFamily="34" charset="0"/>
              </a:rPr>
            </a:br>
            <a:r>
              <a:rPr lang="de-DE" sz="6000" dirty="0" smtClean="0">
                <a:solidFill>
                  <a:schemeClr val="tx1"/>
                </a:solidFill>
                <a:latin typeface="Calibri" pitchFamily="34" charset="0"/>
              </a:rPr>
              <a:t/>
            </a:r>
            <a:br>
              <a:rPr lang="de-DE" sz="6000" dirty="0" smtClean="0">
                <a:solidFill>
                  <a:schemeClr val="tx1"/>
                </a:solidFill>
                <a:latin typeface="Calibri" pitchFamily="34" charset="0"/>
              </a:rPr>
            </a:br>
            <a:r>
              <a:rPr lang="de-DE" sz="6000" dirty="0" smtClean="0">
                <a:latin typeface="Calibri" pitchFamily="34" charset="0"/>
              </a:rPr>
              <a:t>3. Untersuchungsdesign</a:t>
            </a:r>
            <a:endParaRPr kumimoji="0" lang="en-US" sz="6000" dirty="0">
              <a:latin typeface="Calibri" pitchFamily="34" charset="0"/>
            </a:endParaRPr>
          </a:p>
        </p:txBody>
      </p:sp>
      <p:sp>
        <p:nvSpPr>
          <p:cNvPr id="7" name="Rechteck 6"/>
          <p:cNvSpPr/>
          <p:nvPr/>
        </p:nvSpPr>
        <p:spPr>
          <a:xfrm>
            <a:off x="1115616" y="6381328"/>
            <a:ext cx="7848872" cy="28803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de-AT" sz="1450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</a:rPr>
              <a:t>E-Learning im Mathematikunterricht: </a:t>
            </a:r>
          </a:p>
          <a:p>
            <a:pPr algn="r"/>
            <a:r>
              <a:rPr lang="de-AT" sz="1450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</a:rPr>
              <a:t>Differenzierung und Individualisierung im Mathematikunterricht mit E-Learning</a:t>
            </a:r>
            <a:endParaRPr lang="de-AT" sz="1450" dirty="0">
              <a:solidFill>
                <a:schemeClr val="bg1">
                  <a:lumMod val="65000"/>
                </a:schemeClr>
              </a:solidFill>
              <a:latin typeface="Calibri" pitchFamily="34" charset="0"/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1288309" y="333228"/>
            <a:ext cx="8100392" cy="169424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de-AT" sz="3000" b="1" dirty="0" smtClean="0">
              <a:solidFill>
                <a:schemeClr val="tx1"/>
              </a:solidFill>
              <a:latin typeface="Calibri" pitchFamily="34" charset="0"/>
            </a:endParaRPr>
          </a:p>
          <a:p>
            <a:endParaRPr lang="de-AT" sz="3000" b="1" dirty="0" smtClean="0">
              <a:solidFill>
                <a:schemeClr val="tx1"/>
              </a:solidFill>
              <a:latin typeface="Calibri" pitchFamily="34" charset="0"/>
            </a:endParaRPr>
          </a:p>
          <a:p>
            <a:endParaRPr lang="de-AT" sz="3000" b="1" dirty="0" smtClean="0">
              <a:solidFill>
                <a:schemeClr val="tx1"/>
              </a:solidFill>
              <a:latin typeface="Calibri" pitchFamily="34" charset="0"/>
            </a:endParaRPr>
          </a:p>
          <a:p>
            <a:endParaRPr lang="de-AT" sz="3000" b="1" dirty="0" smtClean="0">
              <a:solidFill>
                <a:schemeClr val="tx1"/>
              </a:solidFill>
              <a:latin typeface="Calibri" pitchFamily="34" charset="0"/>
            </a:endParaRPr>
          </a:p>
          <a:p>
            <a:endParaRPr lang="de-AT" sz="3000" b="1" dirty="0" smtClean="0">
              <a:solidFill>
                <a:schemeClr val="tx1"/>
              </a:solidFill>
              <a:latin typeface="Calibri" pitchFamily="34" charset="0"/>
            </a:endParaRPr>
          </a:p>
          <a:p>
            <a:endParaRPr lang="de-AT" sz="3000" b="1" dirty="0" smtClean="0">
              <a:solidFill>
                <a:schemeClr val="tx1"/>
              </a:solidFill>
              <a:latin typeface="Calibri" pitchFamily="34" charset="0"/>
            </a:endParaRPr>
          </a:p>
          <a:p>
            <a:endParaRPr lang="de-AT" sz="3000" b="1" dirty="0" smtClean="0">
              <a:solidFill>
                <a:schemeClr val="tx1"/>
              </a:solidFill>
              <a:latin typeface="Calibri" pitchFamily="34" charset="0"/>
            </a:endParaRPr>
          </a:p>
          <a:p>
            <a:pPr>
              <a:lnSpc>
                <a:spcPct val="150000"/>
              </a:lnSpc>
              <a:buFont typeface="Courier New" pitchFamily="49" charset="0"/>
              <a:buChar char="o"/>
            </a:pPr>
            <a:endParaRPr lang="de-AT" sz="3300" b="1" cap="small" dirty="0" smtClean="0">
              <a:solidFill>
                <a:schemeClr val="tx1"/>
              </a:solidFill>
              <a:latin typeface="Calibri" pitchFamily="34" charset="0"/>
            </a:endParaRPr>
          </a:p>
          <a:p>
            <a:pPr lvl="1">
              <a:lnSpc>
                <a:spcPct val="150000"/>
              </a:lnSpc>
            </a:pPr>
            <a:endParaRPr lang="de-AT" sz="3300" b="1" cap="small" dirty="0" smtClean="0">
              <a:solidFill>
                <a:schemeClr val="tx1"/>
              </a:solidFill>
              <a:latin typeface="Calibri" pitchFamily="34" charset="0"/>
            </a:endParaRPr>
          </a:p>
          <a:p>
            <a:pPr lvl="1">
              <a:lnSpc>
                <a:spcPct val="150000"/>
              </a:lnSpc>
            </a:pPr>
            <a:endParaRPr lang="de-AT" sz="3300" b="1" cap="small" dirty="0" smtClean="0">
              <a:solidFill>
                <a:schemeClr val="tx1"/>
              </a:solidFill>
              <a:latin typeface="Calibri" pitchFamily="34" charset="0"/>
            </a:endParaRPr>
          </a:p>
          <a:p>
            <a:pPr>
              <a:lnSpc>
                <a:spcPct val="130000"/>
              </a:lnSpc>
            </a:pPr>
            <a:r>
              <a:rPr lang="de-AT" sz="4000" b="1" cap="small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Empirische Methode </a:t>
            </a:r>
          </a:p>
          <a:p>
            <a:pPr>
              <a:lnSpc>
                <a:spcPct val="130000"/>
              </a:lnSpc>
            </a:pPr>
            <a:r>
              <a:rPr lang="de-AT" sz="3500" cap="small" dirty="0" smtClean="0">
                <a:solidFill>
                  <a:schemeClr val="tx1"/>
                </a:solidFill>
                <a:latin typeface="Calibri" pitchFamily="34" charset="0"/>
              </a:rPr>
              <a:t>Empirisch-Qualitativ</a:t>
            </a:r>
          </a:p>
          <a:p>
            <a:pPr lvl="1">
              <a:lnSpc>
                <a:spcPct val="130000"/>
              </a:lnSpc>
            </a:pPr>
            <a:r>
              <a:rPr lang="de-AT" sz="3500" cap="small" dirty="0" smtClean="0">
                <a:solidFill>
                  <a:schemeClr val="tx1"/>
                </a:solidFill>
                <a:latin typeface="Calibri" pitchFamily="34" charset="0"/>
              </a:rPr>
              <a:t>  </a:t>
            </a:r>
          </a:p>
          <a:p>
            <a:endParaRPr lang="de-AT" sz="2500" b="1" dirty="0" smtClean="0">
              <a:solidFill>
                <a:schemeClr val="tx1"/>
              </a:solidFill>
              <a:latin typeface="Calibri" pitchFamily="34" charset="0"/>
            </a:endParaRPr>
          </a:p>
          <a:p>
            <a:endParaRPr lang="de-AT" sz="2500" b="1" dirty="0" smtClean="0">
              <a:solidFill>
                <a:schemeClr val="tx1"/>
              </a:solidFill>
              <a:latin typeface="Calibri" pitchFamily="34" charset="0"/>
            </a:endParaRPr>
          </a:p>
          <a:p>
            <a:endParaRPr lang="de-AT" sz="2500" b="1" dirty="0" smtClean="0">
              <a:solidFill>
                <a:schemeClr val="tx1"/>
              </a:solidFill>
              <a:latin typeface="Calibri" pitchFamily="34" charset="0"/>
            </a:endParaRPr>
          </a:p>
          <a:p>
            <a:endParaRPr lang="de-AT" sz="2500" b="1" dirty="0" smtClean="0">
              <a:solidFill>
                <a:schemeClr val="tx1"/>
              </a:solidFill>
              <a:latin typeface="Calibri" pitchFamily="34" charset="0"/>
            </a:endParaRPr>
          </a:p>
          <a:p>
            <a:endParaRPr lang="de-AT" sz="2500" b="1" dirty="0" smtClean="0">
              <a:solidFill>
                <a:schemeClr val="tx1"/>
              </a:solidFill>
              <a:latin typeface="Calibri" pitchFamily="34" charset="0"/>
            </a:endParaRPr>
          </a:p>
          <a:p>
            <a:endParaRPr lang="de-AT" sz="2500" b="1" dirty="0" smtClean="0">
              <a:solidFill>
                <a:schemeClr val="tx1"/>
              </a:solidFill>
              <a:latin typeface="Calibri" pitchFamily="34" charset="0"/>
            </a:endParaRPr>
          </a:p>
          <a:p>
            <a:endParaRPr lang="de-AT" sz="2000" dirty="0" smtClean="0">
              <a:solidFill>
                <a:schemeClr val="tx1"/>
              </a:solidFill>
              <a:latin typeface="Calibri" pitchFamily="34" charset="0"/>
            </a:endParaRPr>
          </a:p>
          <a:p>
            <a:r>
              <a:rPr lang="de-AT" sz="2000" dirty="0" smtClean="0">
                <a:solidFill>
                  <a:schemeClr val="tx1"/>
                </a:solidFill>
                <a:latin typeface="Calibri" pitchFamily="34" charset="0"/>
              </a:rPr>
              <a:t> </a:t>
            </a:r>
          </a:p>
          <a:p>
            <a:endParaRPr lang="de-AT" sz="2000" dirty="0" smtClean="0">
              <a:solidFill>
                <a:schemeClr val="tx1"/>
              </a:solidFill>
              <a:latin typeface="Calibri" pitchFamily="34" charset="0"/>
            </a:endParaRPr>
          </a:p>
          <a:p>
            <a:endParaRPr lang="de-AT" sz="20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683568" y="6453336"/>
            <a:ext cx="1872208" cy="1886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de-AT" sz="1450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</a:rPr>
              <a:t>Barbara Mauerhofer</a:t>
            </a:r>
            <a:endParaRPr lang="de-AT" sz="1450" dirty="0">
              <a:solidFill>
                <a:schemeClr val="bg1">
                  <a:lumMod val="65000"/>
                </a:schemeClr>
              </a:solidFill>
              <a:latin typeface="Calibri" pitchFamily="34" charset="0"/>
            </a:endParaRPr>
          </a:p>
        </p:txBody>
      </p:sp>
      <p:pic>
        <p:nvPicPr>
          <p:cNvPr id="39938" name="Picture 2"/>
          <p:cNvPicPr>
            <a:picLocks noChangeAspect="1" noChangeArrowheads="1"/>
          </p:cNvPicPr>
          <p:nvPr/>
        </p:nvPicPr>
        <p:blipFill>
          <a:blip r:embed="rId2" cstate="print"/>
          <a:srcRect l="10839" t="8071" r="16001" b="13909"/>
          <a:stretch>
            <a:fillRect/>
          </a:stretch>
        </p:blipFill>
        <p:spPr bwMode="auto">
          <a:xfrm>
            <a:off x="6804248" y="3933056"/>
            <a:ext cx="1944216" cy="20882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Textfeld 12"/>
          <p:cNvSpPr txBox="1"/>
          <p:nvPr/>
        </p:nvSpPr>
        <p:spPr>
          <a:xfrm>
            <a:off x="395536" y="5733256"/>
            <a:ext cx="504056" cy="3847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AT" sz="1900" b="1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</a:rPr>
              <a:t>26</a:t>
            </a:r>
            <a:endParaRPr lang="de-AT" sz="1900" b="1" dirty="0">
              <a:solidFill>
                <a:schemeClr val="bg1">
                  <a:lumMod val="95000"/>
                </a:schemeClr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99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99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7"/>
          <p:cNvSpPr>
            <a:spLocks noGrp="1"/>
          </p:cNvSpPr>
          <p:nvPr>
            <p:ph type="ctrTitle"/>
          </p:nvPr>
        </p:nvSpPr>
        <p:spPr>
          <a:xfrm>
            <a:off x="1079104" y="188640"/>
            <a:ext cx="8064896" cy="864096"/>
          </a:xfrm>
        </p:spPr>
        <p:txBody>
          <a:bodyPr>
            <a:noAutofit/>
          </a:bodyPr>
          <a:lstStyle>
            <a:lvl1pPr>
              <a:defRPr b="1"/>
            </a:lvl1pPr>
          </a:lstStyle>
          <a:p>
            <a:pPr algn="r"/>
            <a:r>
              <a:rPr kumimoji="0" lang="de-DE" sz="6000" dirty="0" smtClean="0">
                <a:solidFill>
                  <a:schemeClr val="tx1"/>
                </a:solidFill>
                <a:latin typeface="Calibri" pitchFamily="34" charset="0"/>
              </a:rPr>
              <a:t/>
            </a:r>
            <a:br>
              <a:rPr kumimoji="0" lang="de-DE" sz="6000" dirty="0" smtClean="0">
                <a:solidFill>
                  <a:schemeClr val="tx1"/>
                </a:solidFill>
                <a:latin typeface="Calibri" pitchFamily="34" charset="0"/>
              </a:rPr>
            </a:br>
            <a:r>
              <a:rPr lang="de-DE" sz="6000" dirty="0" smtClean="0">
                <a:solidFill>
                  <a:schemeClr val="tx1"/>
                </a:solidFill>
                <a:latin typeface="Calibri" pitchFamily="34" charset="0"/>
              </a:rPr>
              <a:t/>
            </a:r>
            <a:br>
              <a:rPr lang="de-DE" sz="6000" dirty="0" smtClean="0">
                <a:solidFill>
                  <a:schemeClr val="tx1"/>
                </a:solidFill>
                <a:latin typeface="Calibri" pitchFamily="34" charset="0"/>
              </a:rPr>
            </a:br>
            <a:r>
              <a:rPr lang="de-DE" sz="6000" dirty="0" smtClean="0">
                <a:solidFill>
                  <a:schemeClr val="tx1"/>
                </a:solidFill>
                <a:latin typeface="Calibri" pitchFamily="34" charset="0"/>
              </a:rPr>
              <a:t/>
            </a:r>
            <a:br>
              <a:rPr lang="de-DE" sz="6000" dirty="0" smtClean="0">
                <a:solidFill>
                  <a:schemeClr val="tx1"/>
                </a:solidFill>
                <a:latin typeface="Calibri" pitchFamily="34" charset="0"/>
              </a:rPr>
            </a:br>
            <a:r>
              <a:rPr lang="de-DE" sz="6000" dirty="0" smtClean="0">
                <a:solidFill>
                  <a:schemeClr val="tx1"/>
                </a:solidFill>
                <a:latin typeface="Calibri" pitchFamily="34" charset="0"/>
              </a:rPr>
              <a:t/>
            </a:r>
            <a:br>
              <a:rPr lang="de-DE" sz="6000" dirty="0" smtClean="0">
                <a:solidFill>
                  <a:schemeClr val="tx1"/>
                </a:solidFill>
                <a:latin typeface="Calibri" pitchFamily="34" charset="0"/>
              </a:rPr>
            </a:br>
            <a:r>
              <a:rPr lang="de-DE" sz="6000" dirty="0" smtClean="0">
                <a:solidFill>
                  <a:schemeClr val="tx1"/>
                </a:solidFill>
                <a:latin typeface="Calibri" pitchFamily="34" charset="0"/>
              </a:rPr>
              <a:t/>
            </a:r>
            <a:br>
              <a:rPr lang="de-DE" sz="6000" dirty="0" smtClean="0">
                <a:solidFill>
                  <a:schemeClr val="tx1"/>
                </a:solidFill>
                <a:latin typeface="Calibri" pitchFamily="34" charset="0"/>
              </a:rPr>
            </a:br>
            <a:r>
              <a:rPr lang="de-DE" sz="6000" dirty="0" smtClean="0">
                <a:solidFill>
                  <a:schemeClr val="tx1"/>
                </a:solidFill>
                <a:latin typeface="Calibri" pitchFamily="34" charset="0"/>
              </a:rPr>
              <a:t/>
            </a:r>
            <a:br>
              <a:rPr lang="de-DE" sz="6000" dirty="0" smtClean="0">
                <a:solidFill>
                  <a:schemeClr val="tx1"/>
                </a:solidFill>
                <a:latin typeface="Calibri" pitchFamily="34" charset="0"/>
              </a:rPr>
            </a:br>
            <a:r>
              <a:rPr lang="de-DE" sz="6000" dirty="0" smtClean="0">
                <a:solidFill>
                  <a:schemeClr val="tx1"/>
                </a:solidFill>
                <a:latin typeface="Calibri" pitchFamily="34" charset="0"/>
              </a:rPr>
              <a:t/>
            </a:r>
            <a:br>
              <a:rPr lang="de-DE" sz="6000" dirty="0" smtClean="0">
                <a:solidFill>
                  <a:schemeClr val="tx1"/>
                </a:solidFill>
                <a:latin typeface="Calibri" pitchFamily="34" charset="0"/>
              </a:rPr>
            </a:br>
            <a:r>
              <a:rPr lang="de-DE" sz="6000" dirty="0" smtClean="0">
                <a:latin typeface="Calibri" pitchFamily="34" charset="0"/>
              </a:rPr>
              <a:t>3. Untersuchungsdesign</a:t>
            </a:r>
            <a:endParaRPr kumimoji="0" lang="en-US" sz="6000" dirty="0">
              <a:latin typeface="Calibri" pitchFamily="34" charset="0"/>
            </a:endParaRPr>
          </a:p>
        </p:txBody>
      </p:sp>
      <p:sp>
        <p:nvSpPr>
          <p:cNvPr id="7" name="Rechteck 6"/>
          <p:cNvSpPr/>
          <p:nvPr/>
        </p:nvSpPr>
        <p:spPr>
          <a:xfrm>
            <a:off x="1115616" y="6381328"/>
            <a:ext cx="7848872" cy="28803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de-AT" sz="1450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</a:rPr>
              <a:t>E-Learning im Mathematikunterricht: </a:t>
            </a:r>
          </a:p>
          <a:p>
            <a:pPr algn="r"/>
            <a:r>
              <a:rPr lang="de-AT" sz="1450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</a:rPr>
              <a:t>Differenzierung und Individualisierung im Mathematikunterricht mit E-Learning</a:t>
            </a:r>
            <a:endParaRPr lang="de-AT" sz="1450" dirty="0">
              <a:solidFill>
                <a:schemeClr val="bg1">
                  <a:lumMod val="65000"/>
                </a:schemeClr>
              </a:solidFill>
              <a:latin typeface="Calibri" pitchFamily="34" charset="0"/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1288309" y="230196"/>
            <a:ext cx="7532163" cy="169424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de-AT" sz="3000" b="1" dirty="0" smtClean="0">
              <a:solidFill>
                <a:schemeClr val="tx1"/>
              </a:solidFill>
              <a:latin typeface="Calibri" pitchFamily="34" charset="0"/>
            </a:endParaRPr>
          </a:p>
          <a:p>
            <a:endParaRPr lang="de-AT" sz="3000" b="1" dirty="0" smtClean="0">
              <a:solidFill>
                <a:schemeClr val="tx1"/>
              </a:solidFill>
              <a:latin typeface="Calibri" pitchFamily="34" charset="0"/>
            </a:endParaRPr>
          </a:p>
          <a:p>
            <a:endParaRPr lang="de-AT" sz="3000" b="1" dirty="0" smtClean="0">
              <a:solidFill>
                <a:schemeClr val="tx1"/>
              </a:solidFill>
              <a:latin typeface="Calibri" pitchFamily="34" charset="0"/>
            </a:endParaRPr>
          </a:p>
          <a:p>
            <a:endParaRPr lang="de-AT" sz="3000" b="1" dirty="0" smtClean="0">
              <a:solidFill>
                <a:schemeClr val="tx1"/>
              </a:solidFill>
              <a:latin typeface="Calibri" pitchFamily="34" charset="0"/>
            </a:endParaRPr>
          </a:p>
          <a:p>
            <a:endParaRPr lang="de-AT" sz="3000" b="1" dirty="0" smtClean="0">
              <a:solidFill>
                <a:schemeClr val="tx1"/>
              </a:solidFill>
              <a:latin typeface="Calibri" pitchFamily="34" charset="0"/>
            </a:endParaRPr>
          </a:p>
          <a:p>
            <a:endParaRPr lang="de-AT" sz="3000" b="1" dirty="0" smtClean="0">
              <a:solidFill>
                <a:schemeClr val="tx1"/>
              </a:solidFill>
              <a:latin typeface="Calibri" pitchFamily="34" charset="0"/>
            </a:endParaRPr>
          </a:p>
          <a:p>
            <a:endParaRPr lang="de-AT" sz="3000" b="1" dirty="0" smtClean="0">
              <a:solidFill>
                <a:schemeClr val="tx1"/>
              </a:solidFill>
              <a:latin typeface="Calibri" pitchFamily="34" charset="0"/>
            </a:endParaRPr>
          </a:p>
          <a:p>
            <a:pPr>
              <a:lnSpc>
                <a:spcPct val="150000"/>
              </a:lnSpc>
              <a:buFont typeface="Courier New" pitchFamily="49" charset="0"/>
              <a:buChar char="o"/>
            </a:pPr>
            <a:endParaRPr lang="de-AT" sz="3300" b="1" cap="small" dirty="0" smtClean="0">
              <a:solidFill>
                <a:schemeClr val="tx1"/>
              </a:solidFill>
              <a:latin typeface="Calibri" pitchFamily="34" charset="0"/>
            </a:endParaRPr>
          </a:p>
          <a:p>
            <a:pPr lvl="1">
              <a:lnSpc>
                <a:spcPct val="150000"/>
              </a:lnSpc>
            </a:pPr>
            <a:endParaRPr lang="de-AT" sz="3300" b="1" cap="small" dirty="0" smtClean="0">
              <a:solidFill>
                <a:schemeClr val="tx1"/>
              </a:solidFill>
              <a:latin typeface="Calibri" pitchFamily="34" charset="0"/>
            </a:endParaRPr>
          </a:p>
          <a:p>
            <a:pPr lvl="1">
              <a:lnSpc>
                <a:spcPct val="150000"/>
              </a:lnSpc>
            </a:pPr>
            <a:endParaRPr lang="de-AT" sz="3300" b="1" cap="small" dirty="0" smtClean="0">
              <a:solidFill>
                <a:schemeClr val="tx1"/>
              </a:solidFill>
              <a:latin typeface="Calibri" pitchFamily="34" charset="0"/>
            </a:endParaRPr>
          </a:p>
          <a:p>
            <a:pPr algn="ctr">
              <a:lnSpc>
                <a:spcPct val="130000"/>
              </a:lnSpc>
            </a:pPr>
            <a:endParaRPr lang="de-AT" sz="2500" b="1" cap="small" dirty="0" smtClean="0">
              <a:solidFill>
                <a:schemeClr val="bg1">
                  <a:lumMod val="50000"/>
                </a:schemeClr>
              </a:solidFill>
              <a:latin typeface="Calibri" pitchFamily="34" charset="0"/>
            </a:endParaRPr>
          </a:p>
          <a:p>
            <a:pPr algn="ctr">
              <a:lnSpc>
                <a:spcPct val="130000"/>
              </a:lnSpc>
            </a:pPr>
            <a:endParaRPr lang="de-AT" sz="2500" b="1" cap="small" dirty="0" smtClean="0">
              <a:solidFill>
                <a:schemeClr val="bg1">
                  <a:lumMod val="50000"/>
                </a:schemeClr>
              </a:solidFill>
              <a:latin typeface="Calibri" pitchFamily="34" charset="0"/>
            </a:endParaRPr>
          </a:p>
          <a:p>
            <a:pPr algn="ctr">
              <a:lnSpc>
                <a:spcPct val="130000"/>
              </a:lnSpc>
            </a:pPr>
            <a:endParaRPr lang="de-AT" sz="2500" b="1" cap="small" dirty="0" smtClean="0">
              <a:solidFill>
                <a:schemeClr val="bg1">
                  <a:lumMod val="50000"/>
                </a:schemeClr>
              </a:solidFill>
              <a:latin typeface="Calibri" pitchFamily="34" charset="0"/>
            </a:endParaRPr>
          </a:p>
          <a:p>
            <a:pPr>
              <a:lnSpc>
                <a:spcPct val="130000"/>
              </a:lnSpc>
            </a:pPr>
            <a:r>
              <a:rPr lang="de-AT" sz="4000" b="1" cap="small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Forschungsfrage 1</a:t>
            </a:r>
          </a:p>
          <a:p>
            <a:pPr algn="r">
              <a:lnSpc>
                <a:spcPct val="130000"/>
              </a:lnSpc>
            </a:pPr>
            <a:r>
              <a:rPr lang="de-AT" sz="2300" cap="small" dirty="0" smtClean="0">
                <a:solidFill>
                  <a:schemeClr val="tx1"/>
                </a:solidFill>
                <a:latin typeface="Calibri" pitchFamily="34" charset="0"/>
              </a:rPr>
              <a:t>Nach Welchen Kriterien werden die </a:t>
            </a:r>
            <a:r>
              <a:rPr lang="de-AT" sz="2300" cap="small" dirty="0" err="1" smtClean="0">
                <a:solidFill>
                  <a:schemeClr val="tx1"/>
                </a:solidFill>
                <a:latin typeface="Calibri" pitchFamily="34" charset="0"/>
              </a:rPr>
              <a:t>materialien</a:t>
            </a:r>
            <a:r>
              <a:rPr lang="de-AT" sz="2300" cap="small" dirty="0" smtClean="0">
                <a:solidFill>
                  <a:schemeClr val="tx1"/>
                </a:solidFill>
                <a:latin typeface="Calibri" pitchFamily="34" charset="0"/>
              </a:rPr>
              <a:t> </a:t>
            </a:r>
          </a:p>
          <a:p>
            <a:pPr algn="r">
              <a:lnSpc>
                <a:spcPct val="130000"/>
              </a:lnSpc>
            </a:pPr>
            <a:r>
              <a:rPr lang="de-AT" sz="2300" cap="small" dirty="0" smtClean="0">
                <a:solidFill>
                  <a:schemeClr val="tx1"/>
                </a:solidFill>
                <a:latin typeface="Calibri" pitchFamily="34" charset="0"/>
              </a:rPr>
              <a:t>eines Lernpfades ausgewählt, um Differenzierung und Individualisierung zu ermöglichen?</a:t>
            </a:r>
          </a:p>
          <a:p>
            <a:pPr algn="ctr">
              <a:lnSpc>
                <a:spcPct val="130000"/>
              </a:lnSpc>
            </a:pPr>
            <a:endParaRPr lang="de-AT" sz="2500" b="1" cap="small" dirty="0" smtClean="0">
              <a:solidFill>
                <a:schemeClr val="bg1">
                  <a:lumMod val="50000"/>
                </a:schemeClr>
              </a:solidFill>
              <a:latin typeface="Calibri" pitchFamily="34" charset="0"/>
            </a:endParaRPr>
          </a:p>
          <a:p>
            <a:pPr lvl="1">
              <a:lnSpc>
                <a:spcPct val="130000"/>
              </a:lnSpc>
            </a:pPr>
            <a:r>
              <a:rPr lang="de-AT" sz="3500" cap="small" dirty="0" smtClean="0">
                <a:solidFill>
                  <a:schemeClr val="tx1"/>
                </a:solidFill>
                <a:latin typeface="Calibri" pitchFamily="34" charset="0"/>
              </a:rPr>
              <a:t>  </a:t>
            </a:r>
          </a:p>
          <a:p>
            <a:endParaRPr lang="de-AT" sz="2500" b="1" dirty="0" smtClean="0">
              <a:solidFill>
                <a:schemeClr val="tx1"/>
              </a:solidFill>
              <a:latin typeface="Calibri" pitchFamily="34" charset="0"/>
            </a:endParaRPr>
          </a:p>
          <a:p>
            <a:endParaRPr lang="de-AT" sz="2500" b="1" dirty="0" smtClean="0">
              <a:solidFill>
                <a:schemeClr val="tx1"/>
              </a:solidFill>
              <a:latin typeface="Calibri" pitchFamily="34" charset="0"/>
            </a:endParaRPr>
          </a:p>
          <a:p>
            <a:endParaRPr lang="de-AT" sz="2500" b="1" dirty="0" smtClean="0">
              <a:solidFill>
                <a:schemeClr val="tx1"/>
              </a:solidFill>
              <a:latin typeface="Calibri" pitchFamily="34" charset="0"/>
            </a:endParaRPr>
          </a:p>
          <a:p>
            <a:endParaRPr lang="de-AT" sz="2500" b="1" dirty="0" smtClean="0">
              <a:solidFill>
                <a:schemeClr val="tx1"/>
              </a:solidFill>
              <a:latin typeface="Calibri" pitchFamily="34" charset="0"/>
            </a:endParaRPr>
          </a:p>
          <a:p>
            <a:endParaRPr lang="de-AT" sz="2500" b="1" dirty="0" smtClean="0">
              <a:solidFill>
                <a:schemeClr val="tx1"/>
              </a:solidFill>
              <a:latin typeface="Calibri" pitchFamily="34" charset="0"/>
            </a:endParaRPr>
          </a:p>
          <a:p>
            <a:endParaRPr lang="de-AT" sz="2500" b="1" dirty="0" smtClean="0">
              <a:solidFill>
                <a:schemeClr val="tx1"/>
              </a:solidFill>
              <a:latin typeface="Calibri" pitchFamily="34" charset="0"/>
            </a:endParaRPr>
          </a:p>
          <a:p>
            <a:endParaRPr lang="de-AT" sz="2000" dirty="0" smtClean="0">
              <a:solidFill>
                <a:schemeClr val="tx1"/>
              </a:solidFill>
              <a:latin typeface="Calibri" pitchFamily="34" charset="0"/>
            </a:endParaRPr>
          </a:p>
          <a:p>
            <a:r>
              <a:rPr lang="de-AT" sz="2000" dirty="0" smtClean="0">
                <a:solidFill>
                  <a:schemeClr val="tx1"/>
                </a:solidFill>
                <a:latin typeface="Calibri" pitchFamily="34" charset="0"/>
              </a:rPr>
              <a:t> </a:t>
            </a:r>
          </a:p>
          <a:p>
            <a:endParaRPr lang="de-AT" sz="2000" dirty="0" smtClean="0">
              <a:solidFill>
                <a:schemeClr val="tx1"/>
              </a:solidFill>
              <a:latin typeface="Calibri" pitchFamily="34" charset="0"/>
            </a:endParaRPr>
          </a:p>
          <a:p>
            <a:endParaRPr lang="de-AT" sz="20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683568" y="6453336"/>
            <a:ext cx="1872208" cy="1886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de-AT" sz="1450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</a:rPr>
              <a:t>Barbara Mauerhofer</a:t>
            </a:r>
            <a:endParaRPr lang="de-AT" sz="1450" dirty="0">
              <a:solidFill>
                <a:schemeClr val="bg1">
                  <a:lumMod val="65000"/>
                </a:schemeClr>
              </a:solidFill>
              <a:latin typeface="Calibri" pitchFamily="34" charset="0"/>
            </a:endParaRPr>
          </a:p>
        </p:txBody>
      </p:sp>
      <p:sp>
        <p:nvSpPr>
          <p:cNvPr id="16" name="Textfeld 15"/>
          <p:cNvSpPr txBox="1"/>
          <p:nvPr/>
        </p:nvSpPr>
        <p:spPr>
          <a:xfrm>
            <a:off x="3923928" y="4293096"/>
            <a:ext cx="4896544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ct val="130000"/>
              </a:lnSpc>
            </a:pPr>
            <a:r>
              <a:rPr lang="de-AT" sz="3000" cap="small" dirty="0" smtClean="0">
                <a:latin typeface="Calibri" pitchFamily="34" charset="0"/>
              </a:rPr>
              <a:t>Qualitative Inhaltsanalyse</a:t>
            </a:r>
          </a:p>
          <a:p>
            <a:pPr algn="r">
              <a:lnSpc>
                <a:spcPct val="130000"/>
              </a:lnSpc>
            </a:pPr>
            <a:r>
              <a:rPr lang="de-AT" sz="3000" b="1" cap="small" dirty="0" smtClean="0">
                <a:latin typeface="Calibri" pitchFamily="34" charset="0"/>
              </a:rPr>
              <a:t>Lernpfade</a:t>
            </a:r>
          </a:p>
        </p:txBody>
      </p:sp>
      <p:sp>
        <p:nvSpPr>
          <p:cNvPr id="17" name="Rechteck 16"/>
          <p:cNvSpPr/>
          <p:nvPr/>
        </p:nvSpPr>
        <p:spPr>
          <a:xfrm>
            <a:off x="755576" y="3717032"/>
            <a:ext cx="8077775" cy="12879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18" name="Textfeld 17"/>
          <p:cNvSpPr txBox="1"/>
          <p:nvPr/>
        </p:nvSpPr>
        <p:spPr>
          <a:xfrm>
            <a:off x="395536" y="5733256"/>
            <a:ext cx="504056" cy="3847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AT" sz="1900" b="1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</a:rPr>
              <a:t>25</a:t>
            </a:r>
            <a:endParaRPr lang="de-AT" sz="1900" b="1" dirty="0">
              <a:solidFill>
                <a:schemeClr val="bg1">
                  <a:lumMod val="95000"/>
                </a:schemeClr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7"/>
          <p:cNvSpPr>
            <a:spLocks noGrp="1"/>
          </p:cNvSpPr>
          <p:nvPr>
            <p:ph type="ctrTitle"/>
          </p:nvPr>
        </p:nvSpPr>
        <p:spPr>
          <a:xfrm>
            <a:off x="1079104" y="188640"/>
            <a:ext cx="8064896" cy="864096"/>
          </a:xfrm>
        </p:spPr>
        <p:txBody>
          <a:bodyPr>
            <a:noAutofit/>
          </a:bodyPr>
          <a:lstStyle>
            <a:lvl1pPr>
              <a:defRPr b="1"/>
            </a:lvl1pPr>
          </a:lstStyle>
          <a:p>
            <a:pPr algn="r"/>
            <a:r>
              <a:rPr kumimoji="0" lang="de-DE" sz="6000" dirty="0" smtClean="0">
                <a:solidFill>
                  <a:schemeClr val="tx1"/>
                </a:solidFill>
                <a:latin typeface="Calibri" pitchFamily="34" charset="0"/>
              </a:rPr>
              <a:t/>
            </a:r>
            <a:br>
              <a:rPr kumimoji="0" lang="de-DE" sz="6000" dirty="0" smtClean="0">
                <a:solidFill>
                  <a:schemeClr val="tx1"/>
                </a:solidFill>
                <a:latin typeface="Calibri" pitchFamily="34" charset="0"/>
              </a:rPr>
            </a:br>
            <a:r>
              <a:rPr lang="de-DE" sz="6000" dirty="0" smtClean="0">
                <a:solidFill>
                  <a:schemeClr val="tx1"/>
                </a:solidFill>
                <a:latin typeface="Calibri" pitchFamily="34" charset="0"/>
              </a:rPr>
              <a:t/>
            </a:r>
            <a:br>
              <a:rPr lang="de-DE" sz="6000" dirty="0" smtClean="0">
                <a:solidFill>
                  <a:schemeClr val="tx1"/>
                </a:solidFill>
                <a:latin typeface="Calibri" pitchFamily="34" charset="0"/>
              </a:rPr>
            </a:br>
            <a:r>
              <a:rPr lang="de-DE" sz="6000" dirty="0" smtClean="0">
                <a:solidFill>
                  <a:schemeClr val="tx1"/>
                </a:solidFill>
                <a:latin typeface="Calibri" pitchFamily="34" charset="0"/>
              </a:rPr>
              <a:t/>
            </a:r>
            <a:br>
              <a:rPr lang="de-DE" sz="6000" dirty="0" smtClean="0">
                <a:solidFill>
                  <a:schemeClr val="tx1"/>
                </a:solidFill>
                <a:latin typeface="Calibri" pitchFamily="34" charset="0"/>
              </a:rPr>
            </a:br>
            <a:r>
              <a:rPr lang="de-DE" sz="6000" dirty="0" smtClean="0">
                <a:solidFill>
                  <a:schemeClr val="tx1"/>
                </a:solidFill>
                <a:latin typeface="Calibri" pitchFamily="34" charset="0"/>
              </a:rPr>
              <a:t/>
            </a:r>
            <a:br>
              <a:rPr lang="de-DE" sz="6000" dirty="0" smtClean="0">
                <a:solidFill>
                  <a:schemeClr val="tx1"/>
                </a:solidFill>
                <a:latin typeface="Calibri" pitchFamily="34" charset="0"/>
              </a:rPr>
            </a:br>
            <a:r>
              <a:rPr lang="de-DE" sz="6000" dirty="0" smtClean="0">
                <a:solidFill>
                  <a:schemeClr val="tx1"/>
                </a:solidFill>
                <a:latin typeface="Calibri" pitchFamily="34" charset="0"/>
              </a:rPr>
              <a:t/>
            </a:r>
            <a:br>
              <a:rPr lang="de-DE" sz="6000" dirty="0" smtClean="0">
                <a:solidFill>
                  <a:schemeClr val="tx1"/>
                </a:solidFill>
                <a:latin typeface="Calibri" pitchFamily="34" charset="0"/>
              </a:rPr>
            </a:br>
            <a:r>
              <a:rPr lang="de-DE" sz="6000" dirty="0" smtClean="0">
                <a:solidFill>
                  <a:schemeClr val="tx1"/>
                </a:solidFill>
                <a:latin typeface="Calibri" pitchFamily="34" charset="0"/>
              </a:rPr>
              <a:t/>
            </a:r>
            <a:br>
              <a:rPr lang="de-DE" sz="6000" dirty="0" smtClean="0">
                <a:solidFill>
                  <a:schemeClr val="tx1"/>
                </a:solidFill>
                <a:latin typeface="Calibri" pitchFamily="34" charset="0"/>
              </a:rPr>
            </a:br>
            <a:r>
              <a:rPr lang="de-DE" sz="6000" dirty="0" smtClean="0">
                <a:solidFill>
                  <a:schemeClr val="tx1"/>
                </a:solidFill>
                <a:latin typeface="Calibri" pitchFamily="34" charset="0"/>
              </a:rPr>
              <a:t/>
            </a:r>
            <a:br>
              <a:rPr lang="de-DE" sz="6000" dirty="0" smtClean="0">
                <a:solidFill>
                  <a:schemeClr val="tx1"/>
                </a:solidFill>
                <a:latin typeface="Calibri" pitchFamily="34" charset="0"/>
              </a:rPr>
            </a:br>
            <a:r>
              <a:rPr lang="de-DE" sz="6000" dirty="0" smtClean="0">
                <a:latin typeface="Calibri" pitchFamily="34" charset="0"/>
              </a:rPr>
              <a:t>3. Untersuchungsdesign</a:t>
            </a:r>
            <a:endParaRPr kumimoji="0" lang="en-US" sz="6000" dirty="0">
              <a:latin typeface="Calibri" pitchFamily="34" charset="0"/>
            </a:endParaRPr>
          </a:p>
        </p:txBody>
      </p:sp>
      <p:sp>
        <p:nvSpPr>
          <p:cNvPr id="7" name="Rechteck 6"/>
          <p:cNvSpPr/>
          <p:nvPr/>
        </p:nvSpPr>
        <p:spPr>
          <a:xfrm>
            <a:off x="1115616" y="6381328"/>
            <a:ext cx="7848872" cy="28803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de-AT" sz="1450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</a:rPr>
              <a:t>E-Learning im Mathematikunterricht: </a:t>
            </a:r>
          </a:p>
          <a:p>
            <a:pPr algn="r"/>
            <a:r>
              <a:rPr lang="de-AT" sz="1450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</a:rPr>
              <a:t>Differenzierung und Individualisierung im Mathematikunterricht mit E-Learning</a:t>
            </a:r>
            <a:endParaRPr lang="de-AT" sz="1450" dirty="0">
              <a:solidFill>
                <a:schemeClr val="bg1">
                  <a:lumMod val="65000"/>
                </a:schemeClr>
              </a:solidFill>
              <a:latin typeface="Calibri" pitchFamily="34" charset="0"/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1288309" y="-272085"/>
            <a:ext cx="7532163" cy="169424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de-AT" sz="3000" b="1" dirty="0" smtClean="0">
              <a:solidFill>
                <a:schemeClr val="tx1"/>
              </a:solidFill>
              <a:latin typeface="Calibri" pitchFamily="34" charset="0"/>
            </a:endParaRPr>
          </a:p>
          <a:p>
            <a:endParaRPr lang="de-AT" sz="3000" b="1" dirty="0" smtClean="0">
              <a:solidFill>
                <a:schemeClr val="tx1"/>
              </a:solidFill>
              <a:latin typeface="Calibri" pitchFamily="34" charset="0"/>
            </a:endParaRPr>
          </a:p>
          <a:p>
            <a:endParaRPr lang="de-AT" sz="3000" b="1" dirty="0" smtClean="0">
              <a:solidFill>
                <a:schemeClr val="tx1"/>
              </a:solidFill>
              <a:latin typeface="Calibri" pitchFamily="34" charset="0"/>
            </a:endParaRPr>
          </a:p>
          <a:p>
            <a:endParaRPr lang="de-AT" sz="3000" b="1" dirty="0" smtClean="0">
              <a:solidFill>
                <a:schemeClr val="tx1"/>
              </a:solidFill>
              <a:latin typeface="Calibri" pitchFamily="34" charset="0"/>
            </a:endParaRPr>
          </a:p>
          <a:p>
            <a:endParaRPr lang="de-AT" sz="3000" b="1" dirty="0" smtClean="0">
              <a:solidFill>
                <a:schemeClr val="tx1"/>
              </a:solidFill>
              <a:latin typeface="Calibri" pitchFamily="34" charset="0"/>
            </a:endParaRPr>
          </a:p>
          <a:p>
            <a:endParaRPr lang="de-AT" sz="3000" b="1" dirty="0" smtClean="0">
              <a:solidFill>
                <a:schemeClr val="tx1"/>
              </a:solidFill>
              <a:latin typeface="Calibri" pitchFamily="34" charset="0"/>
            </a:endParaRPr>
          </a:p>
          <a:p>
            <a:endParaRPr lang="de-AT" sz="3000" b="1" dirty="0" smtClean="0">
              <a:solidFill>
                <a:schemeClr val="tx1"/>
              </a:solidFill>
              <a:latin typeface="Calibri" pitchFamily="34" charset="0"/>
            </a:endParaRPr>
          </a:p>
          <a:p>
            <a:pPr>
              <a:lnSpc>
                <a:spcPct val="150000"/>
              </a:lnSpc>
              <a:buFont typeface="Courier New" pitchFamily="49" charset="0"/>
              <a:buChar char="o"/>
            </a:pPr>
            <a:endParaRPr lang="de-AT" sz="3300" b="1" cap="small" dirty="0" smtClean="0">
              <a:solidFill>
                <a:schemeClr val="tx1"/>
              </a:solidFill>
              <a:latin typeface="Calibri" pitchFamily="34" charset="0"/>
            </a:endParaRPr>
          </a:p>
          <a:p>
            <a:pPr lvl="1">
              <a:lnSpc>
                <a:spcPct val="150000"/>
              </a:lnSpc>
            </a:pPr>
            <a:endParaRPr lang="de-AT" sz="3300" b="1" cap="small" dirty="0" smtClean="0">
              <a:solidFill>
                <a:schemeClr val="tx1"/>
              </a:solidFill>
              <a:latin typeface="Calibri" pitchFamily="34" charset="0"/>
            </a:endParaRPr>
          </a:p>
          <a:p>
            <a:pPr lvl="1">
              <a:lnSpc>
                <a:spcPct val="150000"/>
              </a:lnSpc>
            </a:pPr>
            <a:endParaRPr lang="de-AT" sz="3300" b="1" cap="small" dirty="0" smtClean="0">
              <a:solidFill>
                <a:schemeClr val="tx1"/>
              </a:solidFill>
              <a:latin typeface="Calibri" pitchFamily="34" charset="0"/>
            </a:endParaRPr>
          </a:p>
          <a:p>
            <a:pPr algn="ctr">
              <a:lnSpc>
                <a:spcPct val="130000"/>
              </a:lnSpc>
            </a:pPr>
            <a:endParaRPr lang="de-AT" sz="2500" b="1" cap="small" dirty="0" smtClean="0">
              <a:solidFill>
                <a:schemeClr val="bg1">
                  <a:lumMod val="50000"/>
                </a:schemeClr>
              </a:solidFill>
              <a:latin typeface="Calibri" pitchFamily="34" charset="0"/>
            </a:endParaRPr>
          </a:p>
          <a:p>
            <a:pPr algn="ctr">
              <a:lnSpc>
                <a:spcPct val="130000"/>
              </a:lnSpc>
            </a:pPr>
            <a:endParaRPr lang="de-AT" sz="2500" b="1" cap="small" dirty="0" smtClean="0">
              <a:solidFill>
                <a:schemeClr val="bg1">
                  <a:lumMod val="50000"/>
                </a:schemeClr>
              </a:solidFill>
              <a:latin typeface="Calibri" pitchFamily="34" charset="0"/>
            </a:endParaRPr>
          </a:p>
          <a:p>
            <a:pPr algn="ctr">
              <a:lnSpc>
                <a:spcPct val="130000"/>
              </a:lnSpc>
            </a:pPr>
            <a:endParaRPr lang="de-AT" sz="2500" b="1" cap="small" dirty="0" smtClean="0">
              <a:solidFill>
                <a:schemeClr val="bg1">
                  <a:lumMod val="50000"/>
                </a:schemeClr>
              </a:solidFill>
              <a:latin typeface="Calibri" pitchFamily="34" charset="0"/>
            </a:endParaRPr>
          </a:p>
          <a:p>
            <a:pPr>
              <a:lnSpc>
                <a:spcPct val="130000"/>
              </a:lnSpc>
            </a:pPr>
            <a:r>
              <a:rPr lang="de-AT" sz="4000" b="1" cap="small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Forschungsfrage 2</a:t>
            </a:r>
          </a:p>
          <a:p>
            <a:pPr algn="r">
              <a:lnSpc>
                <a:spcPct val="130000"/>
              </a:lnSpc>
            </a:pPr>
            <a:r>
              <a:rPr lang="de-AT" sz="2300" cap="small" dirty="0" smtClean="0">
                <a:solidFill>
                  <a:schemeClr val="tx1"/>
                </a:solidFill>
                <a:latin typeface="Calibri" pitchFamily="34" charset="0"/>
              </a:rPr>
              <a:t>Fördert E-Learning das nachhaltige Lernen?</a:t>
            </a:r>
          </a:p>
          <a:p>
            <a:pPr algn="ctr">
              <a:lnSpc>
                <a:spcPct val="130000"/>
              </a:lnSpc>
            </a:pPr>
            <a:endParaRPr lang="de-AT" sz="2500" b="1" cap="small" dirty="0" smtClean="0">
              <a:solidFill>
                <a:schemeClr val="bg1">
                  <a:lumMod val="50000"/>
                </a:schemeClr>
              </a:solidFill>
              <a:latin typeface="Calibri" pitchFamily="34" charset="0"/>
            </a:endParaRPr>
          </a:p>
          <a:p>
            <a:pPr lvl="1">
              <a:lnSpc>
                <a:spcPct val="130000"/>
              </a:lnSpc>
            </a:pPr>
            <a:r>
              <a:rPr lang="de-AT" sz="3500" cap="small" dirty="0" smtClean="0">
                <a:solidFill>
                  <a:schemeClr val="tx1"/>
                </a:solidFill>
                <a:latin typeface="Calibri" pitchFamily="34" charset="0"/>
              </a:rPr>
              <a:t>  </a:t>
            </a:r>
          </a:p>
          <a:p>
            <a:endParaRPr lang="de-AT" sz="2500" b="1" dirty="0" smtClean="0">
              <a:solidFill>
                <a:schemeClr val="tx1"/>
              </a:solidFill>
              <a:latin typeface="Calibri" pitchFamily="34" charset="0"/>
            </a:endParaRPr>
          </a:p>
          <a:p>
            <a:endParaRPr lang="de-AT" sz="2500" b="1" dirty="0" smtClean="0">
              <a:solidFill>
                <a:schemeClr val="tx1"/>
              </a:solidFill>
              <a:latin typeface="Calibri" pitchFamily="34" charset="0"/>
            </a:endParaRPr>
          </a:p>
          <a:p>
            <a:endParaRPr lang="de-AT" sz="2500" b="1" dirty="0" smtClean="0">
              <a:solidFill>
                <a:schemeClr val="tx1"/>
              </a:solidFill>
              <a:latin typeface="Calibri" pitchFamily="34" charset="0"/>
            </a:endParaRPr>
          </a:p>
          <a:p>
            <a:endParaRPr lang="de-AT" sz="2500" b="1" dirty="0" smtClean="0">
              <a:solidFill>
                <a:schemeClr val="tx1"/>
              </a:solidFill>
              <a:latin typeface="Calibri" pitchFamily="34" charset="0"/>
            </a:endParaRPr>
          </a:p>
          <a:p>
            <a:endParaRPr lang="de-AT" sz="2500" b="1" dirty="0" smtClean="0">
              <a:solidFill>
                <a:schemeClr val="tx1"/>
              </a:solidFill>
              <a:latin typeface="Calibri" pitchFamily="34" charset="0"/>
            </a:endParaRPr>
          </a:p>
          <a:p>
            <a:endParaRPr lang="de-AT" sz="2500" b="1" dirty="0" smtClean="0">
              <a:solidFill>
                <a:schemeClr val="tx1"/>
              </a:solidFill>
              <a:latin typeface="Calibri" pitchFamily="34" charset="0"/>
            </a:endParaRPr>
          </a:p>
          <a:p>
            <a:endParaRPr lang="de-AT" sz="2000" dirty="0" smtClean="0">
              <a:solidFill>
                <a:schemeClr val="tx1"/>
              </a:solidFill>
              <a:latin typeface="Calibri" pitchFamily="34" charset="0"/>
            </a:endParaRPr>
          </a:p>
          <a:p>
            <a:r>
              <a:rPr lang="de-AT" sz="2000" dirty="0" smtClean="0">
                <a:solidFill>
                  <a:schemeClr val="tx1"/>
                </a:solidFill>
                <a:latin typeface="Calibri" pitchFamily="34" charset="0"/>
              </a:rPr>
              <a:t> </a:t>
            </a:r>
          </a:p>
          <a:p>
            <a:endParaRPr lang="de-AT" sz="2000" dirty="0" smtClean="0">
              <a:solidFill>
                <a:schemeClr val="tx1"/>
              </a:solidFill>
              <a:latin typeface="Calibri" pitchFamily="34" charset="0"/>
            </a:endParaRPr>
          </a:p>
          <a:p>
            <a:endParaRPr lang="de-AT" sz="20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683568" y="6453336"/>
            <a:ext cx="1872208" cy="1886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de-AT" sz="1450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</a:rPr>
              <a:t>Barbara Mauerhofer</a:t>
            </a:r>
            <a:endParaRPr lang="de-AT" sz="1450" dirty="0">
              <a:solidFill>
                <a:schemeClr val="bg1">
                  <a:lumMod val="65000"/>
                </a:schemeClr>
              </a:solidFill>
              <a:latin typeface="Calibri" pitchFamily="34" charset="0"/>
            </a:endParaRPr>
          </a:p>
        </p:txBody>
      </p:sp>
      <p:sp>
        <p:nvSpPr>
          <p:cNvPr id="14" name="Rechteck 13"/>
          <p:cNvSpPr/>
          <p:nvPr/>
        </p:nvSpPr>
        <p:spPr>
          <a:xfrm>
            <a:off x="755576" y="2652138"/>
            <a:ext cx="8077775" cy="12879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15" name="Textfeld 14"/>
          <p:cNvSpPr txBox="1"/>
          <p:nvPr/>
        </p:nvSpPr>
        <p:spPr>
          <a:xfrm>
            <a:off x="1403648" y="4553595"/>
            <a:ext cx="4896544" cy="18928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30000"/>
              </a:lnSpc>
            </a:pPr>
            <a:r>
              <a:rPr lang="de-AT" sz="3000" cap="small" dirty="0" smtClean="0">
                <a:latin typeface="Calibri" pitchFamily="34" charset="0"/>
              </a:rPr>
              <a:t>Quantitativ</a:t>
            </a:r>
            <a:endParaRPr lang="de-AT" sz="2600" cap="small" dirty="0" smtClean="0">
              <a:latin typeface="Calibri" pitchFamily="34" charset="0"/>
            </a:endParaRPr>
          </a:p>
          <a:p>
            <a:pPr>
              <a:lnSpc>
                <a:spcPct val="130000"/>
              </a:lnSpc>
            </a:pPr>
            <a:r>
              <a:rPr lang="de-AT" sz="3000" b="1" cap="small" dirty="0" smtClean="0">
                <a:latin typeface="Calibri" pitchFamily="34" charset="0"/>
              </a:rPr>
              <a:t>Fragebogen 1</a:t>
            </a:r>
          </a:p>
          <a:p>
            <a:pPr>
              <a:lnSpc>
                <a:spcPct val="130000"/>
              </a:lnSpc>
            </a:pPr>
            <a:r>
              <a:rPr lang="de-AT" sz="3000" b="1" cap="small" dirty="0" smtClean="0">
                <a:latin typeface="Calibri" pitchFamily="34" charset="0"/>
              </a:rPr>
              <a:t>Fragebogen 2 </a:t>
            </a:r>
          </a:p>
        </p:txBody>
      </p:sp>
      <p:sp>
        <p:nvSpPr>
          <p:cNvPr id="16" name="Textfeld 15"/>
          <p:cNvSpPr txBox="1"/>
          <p:nvPr/>
        </p:nvSpPr>
        <p:spPr>
          <a:xfrm>
            <a:off x="3923928" y="3950629"/>
            <a:ext cx="4896544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ct val="130000"/>
              </a:lnSpc>
            </a:pPr>
            <a:r>
              <a:rPr lang="de-AT" sz="3000" cap="small" dirty="0" smtClean="0">
                <a:latin typeface="Calibri" pitchFamily="34" charset="0"/>
              </a:rPr>
              <a:t>Qualitativ</a:t>
            </a:r>
          </a:p>
          <a:p>
            <a:pPr algn="r">
              <a:lnSpc>
                <a:spcPct val="130000"/>
              </a:lnSpc>
            </a:pPr>
            <a:r>
              <a:rPr lang="de-AT" sz="3000" b="1" cap="small" dirty="0" smtClean="0">
                <a:latin typeface="Calibri" pitchFamily="34" charset="0"/>
              </a:rPr>
              <a:t>Lernergebniskontrolle 1 + 2</a:t>
            </a:r>
          </a:p>
          <a:p>
            <a:pPr algn="r">
              <a:lnSpc>
                <a:spcPct val="130000"/>
              </a:lnSpc>
            </a:pPr>
            <a:r>
              <a:rPr lang="de-AT" sz="3000" b="1" cap="small" dirty="0" smtClean="0">
                <a:latin typeface="Calibri" pitchFamily="34" charset="0"/>
              </a:rPr>
              <a:t>Gemeinsame Reflexion</a:t>
            </a:r>
          </a:p>
          <a:p>
            <a:pPr algn="r">
              <a:lnSpc>
                <a:spcPct val="130000"/>
              </a:lnSpc>
            </a:pPr>
            <a:r>
              <a:rPr lang="de-AT" sz="3000" b="1" cap="small" dirty="0" smtClean="0">
                <a:latin typeface="Calibri" pitchFamily="34" charset="0"/>
              </a:rPr>
              <a:t>Forschungstagebuch</a:t>
            </a:r>
          </a:p>
        </p:txBody>
      </p:sp>
      <p:sp>
        <p:nvSpPr>
          <p:cNvPr id="17" name="Textfeld 16"/>
          <p:cNvSpPr txBox="1"/>
          <p:nvPr/>
        </p:nvSpPr>
        <p:spPr>
          <a:xfrm>
            <a:off x="1403648" y="2708348"/>
            <a:ext cx="7416824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30000"/>
              </a:lnSpc>
            </a:pPr>
            <a:r>
              <a:rPr lang="de-AT" sz="3000" cap="small" dirty="0" smtClean="0">
                <a:latin typeface="Calibri" pitchFamily="34" charset="0"/>
              </a:rPr>
              <a:t>Einsatz eines Lernpfades im Mathematikunterricht </a:t>
            </a:r>
            <a:endParaRPr lang="de-AT" sz="3500" b="1" cap="small" dirty="0" smtClean="0">
              <a:latin typeface="Calibri" pitchFamily="34" charset="0"/>
            </a:endParaRPr>
          </a:p>
        </p:txBody>
      </p:sp>
      <p:cxnSp>
        <p:nvCxnSpPr>
          <p:cNvPr id="21" name="Gerade Verbindung mit Pfeil 20"/>
          <p:cNvCxnSpPr/>
          <p:nvPr/>
        </p:nvCxnSpPr>
        <p:spPr>
          <a:xfrm rot="5400000">
            <a:off x="2699792" y="3933056"/>
            <a:ext cx="792088" cy="648072"/>
          </a:xfrm>
          <a:prstGeom prst="straightConnector1">
            <a:avLst/>
          </a:prstGeom>
          <a:ln w="38100">
            <a:solidFill>
              <a:schemeClr val="bg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Gerade Verbindung mit Pfeil 21"/>
          <p:cNvCxnSpPr/>
          <p:nvPr/>
        </p:nvCxnSpPr>
        <p:spPr>
          <a:xfrm rot="16200000" flipH="1">
            <a:off x="6804248" y="3861048"/>
            <a:ext cx="360040" cy="360040"/>
          </a:xfrm>
          <a:prstGeom prst="straightConnector1">
            <a:avLst/>
          </a:prstGeom>
          <a:ln w="38100">
            <a:solidFill>
              <a:schemeClr val="bg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feld 31"/>
          <p:cNvSpPr txBox="1"/>
          <p:nvPr/>
        </p:nvSpPr>
        <p:spPr>
          <a:xfrm>
            <a:off x="395536" y="5733256"/>
            <a:ext cx="504056" cy="3847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AT" sz="1900" b="1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</a:rPr>
              <a:t>24</a:t>
            </a:r>
            <a:endParaRPr lang="de-AT" sz="1900" b="1" dirty="0">
              <a:solidFill>
                <a:schemeClr val="bg1">
                  <a:lumMod val="95000"/>
                </a:schemeClr>
              </a:solidFill>
              <a:latin typeface="Calibri" pitchFamily="34" charset="0"/>
            </a:endParaRPr>
          </a:p>
        </p:txBody>
      </p:sp>
      <p:sp>
        <p:nvSpPr>
          <p:cNvPr id="13" name="Ellipse 12"/>
          <p:cNvSpPr/>
          <p:nvPr/>
        </p:nvSpPr>
        <p:spPr>
          <a:xfrm>
            <a:off x="4139952" y="4581128"/>
            <a:ext cx="4824536" cy="64807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  <p:bldP spid="17" grpId="0"/>
      <p:bldP spid="13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Nereus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Nereus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Nereus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0</TotalTime>
  <Words>1013</Words>
  <Application>Microsoft Office PowerPoint</Application>
  <PresentationFormat>Bildschirmpräsentation (4:3)</PresentationFormat>
  <Paragraphs>572</Paragraphs>
  <Slides>33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33</vt:i4>
      </vt:variant>
    </vt:vector>
  </HeadingPairs>
  <TitlesOfParts>
    <vt:vector size="34" baseType="lpstr">
      <vt:lpstr>Nereus</vt:lpstr>
      <vt:lpstr>   E-Learning im mathematikunterricht  Differenzierung und Individualisierung  im Mathematikunterricht  mit E-Learning</vt:lpstr>
      <vt:lpstr>       Inhalte</vt:lpstr>
      <vt:lpstr>       1.Forschungsfragen &amp; Thesen</vt:lpstr>
      <vt:lpstr>       1.Forschungsfragen &amp; Thesen</vt:lpstr>
      <vt:lpstr>       1.Forschungsfragen &amp; Thesen</vt:lpstr>
      <vt:lpstr>       2.Theoretische Grundlagen</vt:lpstr>
      <vt:lpstr>       3. Untersuchungsdesign</vt:lpstr>
      <vt:lpstr>       3. Untersuchungsdesign</vt:lpstr>
      <vt:lpstr>       3. Untersuchungsdesign</vt:lpstr>
      <vt:lpstr>Folie 10</vt:lpstr>
      <vt:lpstr>Folie 11</vt:lpstr>
      <vt:lpstr>Folie 12</vt:lpstr>
      <vt:lpstr>Folie 13</vt:lpstr>
      <vt:lpstr>Folie 14</vt:lpstr>
      <vt:lpstr>Folie 15</vt:lpstr>
      <vt:lpstr>Folie 16</vt:lpstr>
      <vt:lpstr>Folie 17</vt:lpstr>
      <vt:lpstr>Folie 18</vt:lpstr>
      <vt:lpstr>Folie 19</vt:lpstr>
      <vt:lpstr>Folie 20</vt:lpstr>
      <vt:lpstr>Folie 21</vt:lpstr>
      <vt:lpstr>Folie 22</vt:lpstr>
      <vt:lpstr>Folie 23</vt:lpstr>
      <vt:lpstr>        4.Ergebnisse</vt:lpstr>
      <vt:lpstr>        4.Ergebnisse</vt:lpstr>
      <vt:lpstr>        4.Ergebnisse</vt:lpstr>
      <vt:lpstr>        4.Ergebnisse</vt:lpstr>
      <vt:lpstr>        4.Ergebnisse</vt:lpstr>
      <vt:lpstr>        4.Ergebnisse</vt:lpstr>
      <vt:lpstr>Folie 30</vt:lpstr>
      <vt:lpstr>       5.Schlussfolgerungen</vt:lpstr>
      <vt:lpstr>       5.Schlussfolgerungen</vt:lpstr>
      <vt:lpstr>  E-Learning im mathematikunterricht  Differenzierung und Individualisierung  im Mathematikunterricht  mit E-Learning</vt:lpstr>
    </vt:vector>
  </TitlesOfParts>
  <Company>Frost-RL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Windows-Benutzer</dc:creator>
  <cp:lastModifiedBy>Windows-Benutzer</cp:lastModifiedBy>
  <cp:revision>62</cp:revision>
  <dcterms:created xsi:type="dcterms:W3CDTF">2011-06-03T09:02:41Z</dcterms:created>
  <dcterms:modified xsi:type="dcterms:W3CDTF">2011-10-19T18:03:03Z</dcterms:modified>
</cp:coreProperties>
</file>